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6"/>
  </p:notesMasterIdLst>
  <p:handoutMasterIdLst>
    <p:handoutMasterId r:id="rId27"/>
  </p:handoutMasterIdLst>
  <p:sldIdLst>
    <p:sldId id="288" r:id="rId2"/>
    <p:sldId id="290" r:id="rId3"/>
    <p:sldId id="327" r:id="rId4"/>
    <p:sldId id="291" r:id="rId5"/>
    <p:sldId id="296" r:id="rId6"/>
    <p:sldId id="306" r:id="rId7"/>
    <p:sldId id="316" r:id="rId8"/>
    <p:sldId id="300" r:id="rId9"/>
    <p:sldId id="340" r:id="rId10"/>
    <p:sldId id="293" r:id="rId11"/>
    <p:sldId id="308" r:id="rId12"/>
    <p:sldId id="312" r:id="rId13"/>
    <p:sldId id="311" r:id="rId14"/>
    <p:sldId id="313" r:id="rId15"/>
    <p:sldId id="294" r:id="rId16"/>
    <p:sldId id="314" r:id="rId17"/>
    <p:sldId id="303" r:id="rId18"/>
    <p:sldId id="307" r:id="rId19"/>
    <p:sldId id="298" r:id="rId20"/>
    <p:sldId id="315" r:id="rId21"/>
    <p:sldId id="292" r:id="rId22"/>
    <p:sldId id="338" r:id="rId23"/>
    <p:sldId id="339" r:id="rId24"/>
    <p:sldId id="337"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74"/>
    <a:srgbClr val="EEF391"/>
    <a:srgbClr val="B6BE14"/>
    <a:srgbClr val="99CC00"/>
    <a:srgbClr val="619200"/>
    <a:srgbClr val="E9FFBD"/>
    <a:srgbClr val="CCFF99"/>
    <a:srgbClr val="E30613"/>
    <a:srgbClr val="CCECFF"/>
    <a:srgbClr val="7AC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62" autoAdjust="0"/>
    <p:restoredTop sz="64409" autoAdjust="0"/>
  </p:normalViewPr>
  <p:slideViewPr>
    <p:cSldViewPr showGuides="1">
      <p:cViewPr varScale="1">
        <p:scale>
          <a:sx n="55" d="100"/>
          <a:sy n="55" d="100"/>
        </p:scale>
        <p:origin x="2130" y="78"/>
      </p:cViewPr>
      <p:guideLst/>
    </p:cSldViewPr>
  </p:slideViewPr>
  <p:outlineViewPr>
    <p:cViewPr>
      <p:scale>
        <a:sx n="33" d="100"/>
        <a:sy n="33" d="100"/>
      </p:scale>
      <p:origin x="0" y="-845"/>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6" d="100"/>
          <a:sy n="66" d="100"/>
        </p:scale>
        <p:origin x="826"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10.06.2022</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‹Nr.›</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73424" y="1246193"/>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964488"/>
            <a:ext cx="2230428" cy="179512"/>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62663" y="8964488"/>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‹Nr.›</a:t>
            </a:fld>
            <a:endParaRPr lang="de-CH" dirty="0"/>
          </a:p>
        </p:txBody>
      </p:sp>
      <p:sp>
        <p:nvSpPr>
          <p:cNvPr id="16" name="Notizenplatzhalter 15"/>
          <p:cNvSpPr>
            <a:spLocks noGrp="1"/>
          </p:cNvSpPr>
          <p:nvPr>
            <p:ph type="body" sz="quarter" idx="3"/>
          </p:nvPr>
        </p:nvSpPr>
        <p:spPr>
          <a:xfrm>
            <a:off x="773424" y="4644008"/>
            <a:ext cx="5560412" cy="3888432"/>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10.06.2022</a:t>
            </a:fld>
            <a:endParaRPr lang="de-CH" dirty="0"/>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298066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b="1" dirty="0" smtClean="0"/>
              <a:t>***Pflichtinhalt*** </a:t>
            </a:r>
          </a:p>
          <a:p>
            <a:endParaRPr lang="de-CH" b="1" dirty="0" smtClean="0"/>
          </a:p>
          <a:p>
            <a:r>
              <a:rPr lang="de-CH" b="1" dirty="0" smtClean="0"/>
              <a:t>Hinweise:</a:t>
            </a:r>
          </a:p>
          <a:p>
            <a:r>
              <a:rPr lang="de-CH" b="0" dirty="0" smtClean="0"/>
              <a:t>- Die</a:t>
            </a:r>
            <a:r>
              <a:rPr lang="de-CH" b="0" baseline="0" dirty="0" smtClean="0"/>
              <a:t> Folie darf mit regionalen Messen/Veranstaltungen ergänzt werden.</a:t>
            </a:r>
            <a:endParaRPr lang="de-CH" b="0" dirty="0" smtClean="0"/>
          </a:p>
          <a:p>
            <a:r>
              <a:rPr lang="de-CH" b="0" dirty="0" smtClean="0"/>
              <a:t>- Das</a:t>
            </a:r>
            <a:r>
              <a:rPr lang="de-CH" b="0" baseline="0" dirty="0" smtClean="0"/>
              <a:t> Bild</a:t>
            </a:r>
            <a:r>
              <a:rPr lang="de-CH" b="0" dirty="0" smtClean="0"/>
              <a:t> ist direkt mit der entsprechenden Homepage verlinkt</a:t>
            </a:r>
          </a:p>
          <a:p>
            <a:endParaRPr lang="de-CH" b="1" dirty="0" smtClean="0"/>
          </a:p>
          <a:p>
            <a:r>
              <a:rPr lang="de-CH" b="1" dirty="0" smtClean="0"/>
              <a:t>Ziel</a:t>
            </a:r>
            <a:r>
              <a:rPr lang="de-CH" b="1" baseline="0" dirty="0" smtClean="0"/>
              <a:t>/Kernaussage</a:t>
            </a:r>
          </a:p>
          <a:p>
            <a:r>
              <a:rPr lang="de-CH" u="sng" baseline="0" dirty="0" smtClean="0"/>
              <a:t>Hinweis auf die BAM</a:t>
            </a:r>
          </a:p>
          <a:p>
            <a:pPr eaLnBrk="1" hangingPunct="1"/>
            <a:r>
              <a:rPr lang="de-CH" altLang="de-DE" b="0" dirty="0" smtClean="0"/>
              <a:t>Berufs- und Bildungswelt kennen lernen:</a:t>
            </a:r>
          </a:p>
          <a:p>
            <a:pPr eaLnBrk="1" hangingPunct="1"/>
            <a:r>
              <a:rPr lang="de-CH" altLang="de-DE" dirty="0" smtClean="0"/>
              <a:t>Es gibt eine Fülle von Möglichkeiten, die Berufs- und Bildungswelt zu erkunden (Wahlmöglichkeit!).</a:t>
            </a:r>
          </a:p>
          <a:p>
            <a:pPr eaLnBrk="1" hangingPunct="1"/>
            <a:r>
              <a:rPr lang="de-CH" altLang="de-DE" dirty="0" smtClean="0"/>
              <a:t>- Infotheken im BIZ: </a:t>
            </a:r>
            <a:r>
              <a:rPr lang="de-CH" altLang="de-DE" dirty="0" err="1" smtClean="0"/>
              <a:t>dvd</a:t>
            </a:r>
            <a:r>
              <a:rPr lang="de-CH" altLang="de-DE" dirty="0" smtClean="0"/>
              <a:t>, Broschüren, Bücher usw.</a:t>
            </a:r>
          </a:p>
          <a:p>
            <a:pPr eaLnBrk="1" hangingPunct="1"/>
            <a:r>
              <a:rPr lang="de-CH" altLang="de-DE" dirty="0" smtClean="0"/>
              <a:t>- Infoveranstaltungen von Schulen, Firmen, Lehrwerkstätten, BIZ usw.</a:t>
            </a:r>
          </a:p>
          <a:p>
            <a:pPr eaLnBrk="1" hangingPunct="1"/>
            <a:r>
              <a:rPr lang="de-CH" altLang="de-DE" dirty="0" smtClean="0"/>
              <a:t>- Internet</a:t>
            </a:r>
          </a:p>
          <a:p>
            <a:pPr eaLnBrk="1" hangingPunct="1"/>
            <a:r>
              <a:rPr lang="de-CH" altLang="de-DE" dirty="0" smtClean="0"/>
              <a:t>- Berufserkundungen, Gespräche mit Berufsleuten</a:t>
            </a:r>
          </a:p>
          <a:p>
            <a:pPr eaLnBrk="1" hangingPunct="1"/>
            <a:r>
              <a:rPr lang="de-CH" altLang="de-DE" dirty="0" smtClean="0"/>
              <a:t>- BAM</a:t>
            </a:r>
          </a:p>
          <a:p>
            <a:pPr eaLnBrk="1" hangingPunct="1"/>
            <a:r>
              <a:rPr lang="de-CH" altLang="de-DE" dirty="0" smtClean="0"/>
              <a:t>...</a:t>
            </a:r>
          </a:p>
          <a:p>
            <a:pPr eaLnBrk="1" hangingPunct="1"/>
            <a:endParaRPr lang="de-CH" altLang="de-DE" b="1" dirty="0" smtClean="0"/>
          </a:p>
          <a:p>
            <a:pPr eaLnBrk="1" hangingPunct="1"/>
            <a:r>
              <a:rPr lang="de-CH" altLang="de-DE" b="1" dirty="0" smtClean="0"/>
              <a:t>Unterlagen:</a:t>
            </a:r>
          </a:p>
          <a:p>
            <a:pPr eaLnBrk="1" hangingPunct="1"/>
            <a:r>
              <a:rPr lang="de-CH" altLang="de-DE" i="1" dirty="0" smtClean="0"/>
              <a:t>Merkblatt 14 Wie informiere ich mich über die Berufswelt? </a:t>
            </a:r>
          </a:p>
          <a:p>
            <a:pPr eaLnBrk="1" hangingPunct="1"/>
            <a:r>
              <a:rPr lang="de-CH" altLang="de-DE" i="1" dirty="0" smtClean="0"/>
              <a:t>Merkblatt 22 Links zur Berufswahl für Jugendliche</a:t>
            </a:r>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10</a:t>
            </a:fld>
            <a:endParaRPr lang="de-CH" dirty="0"/>
          </a:p>
        </p:txBody>
      </p:sp>
    </p:spTree>
    <p:extLst>
      <p:ext uri="{BB962C8B-B14F-4D97-AF65-F5344CB8AC3E}">
        <p14:creationId xmlns:p14="http://schemas.microsoft.com/office/powerpoint/2010/main" val="2670959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sz="1100" b="1" kern="1200" dirty="0" smtClean="0">
                <a:solidFill>
                  <a:schemeClr val="tx1"/>
                </a:solidFill>
                <a:effectLst/>
                <a:latin typeface="+mn-lt"/>
                <a:ea typeface="+mn-ea"/>
                <a:cs typeface="+mn-cs"/>
              </a:rPr>
              <a:t>Ziel/Kernaussage</a:t>
            </a:r>
            <a:endParaRPr lang="de-CH" sz="1100" kern="1200" dirty="0" smtClean="0">
              <a:solidFill>
                <a:schemeClr val="tx1"/>
              </a:solidFill>
              <a:effectLst/>
              <a:latin typeface="+mn-lt"/>
              <a:ea typeface="+mn-ea"/>
              <a:cs typeface="+mn-cs"/>
            </a:endParaRPr>
          </a:p>
          <a:p>
            <a:r>
              <a:rPr lang="de-CH" sz="1100" i="1" kern="1200" dirty="0" smtClean="0">
                <a:solidFill>
                  <a:schemeClr val="tx1"/>
                </a:solidFill>
                <a:effectLst/>
                <a:latin typeface="+mn-lt"/>
                <a:ea typeface="+mn-ea"/>
                <a:cs typeface="+mn-cs"/>
              </a:rPr>
              <a:t>Informationsanlass</a:t>
            </a:r>
            <a:r>
              <a:rPr lang="de-CH" sz="1100" kern="1200" dirty="0" smtClean="0">
                <a:solidFill>
                  <a:schemeClr val="tx1"/>
                </a:solidFill>
                <a:effectLst/>
                <a:latin typeface="+mn-lt"/>
                <a:ea typeface="+mn-ea"/>
                <a:cs typeface="+mn-cs"/>
              </a:rPr>
              <a:t>: Üblich in Grossfirmen und div. Branchen; Gruppenveranstaltung, in der Regel anmeldepflichtig.</a:t>
            </a:r>
          </a:p>
          <a:p>
            <a:r>
              <a:rPr lang="de-CH" sz="1100" i="1" kern="1200" dirty="0" smtClean="0">
                <a:solidFill>
                  <a:schemeClr val="tx1"/>
                </a:solidFill>
                <a:effectLst/>
                <a:latin typeface="+mn-lt"/>
                <a:ea typeface="+mn-ea"/>
                <a:cs typeface="+mn-cs"/>
              </a:rPr>
              <a:t>Schnupperlehre und Berufserkundung</a:t>
            </a:r>
            <a:r>
              <a:rPr lang="de-CH" sz="1100" kern="1200" dirty="0" smtClean="0">
                <a:solidFill>
                  <a:schemeClr val="tx1"/>
                </a:solidFill>
                <a:effectLst/>
                <a:latin typeface="+mn-lt"/>
                <a:ea typeface="+mn-ea"/>
                <a:cs typeface="+mn-cs"/>
              </a:rPr>
              <a:t>: Erstes unverbindliches oder vertieftes Kennenlernen der Berufsrealität, ein oder mehrtägig, überprüfen des Berufswunsches, Jugendliche sollen selber anpacken dürfen.</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Eine Schnupperlehre besteht aus 3 Teilen: Vorbereitung, Durchführung und Auswertung.</a:t>
            </a:r>
          </a:p>
          <a:p>
            <a:r>
              <a:rPr lang="de-CH" sz="1100" kern="1200" dirty="0" smtClean="0">
                <a:solidFill>
                  <a:schemeClr val="tx1"/>
                </a:solidFill>
                <a:effectLst/>
                <a:latin typeface="+mn-lt"/>
                <a:ea typeface="+mn-ea"/>
                <a:cs typeface="+mn-cs"/>
              </a:rPr>
              <a:t>Informationen siehe auch Notizseiten Folie 5, unter ‘Schnuppern’.</a:t>
            </a:r>
          </a:p>
          <a:p>
            <a:r>
              <a:rPr lang="de-CH" sz="1100" kern="1200" dirty="0" smtClean="0">
                <a:solidFill>
                  <a:schemeClr val="tx1"/>
                </a:solidFill>
                <a:effectLst/>
                <a:latin typeface="+mn-lt"/>
                <a:ea typeface="+mn-ea"/>
                <a:cs typeface="+mn-cs"/>
              </a:rPr>
              <a:t> </a:t>
            </a:r>
          </a:p>
          <a:p>
            <a:r>
              <a:rPr lang="de-CH" sz="1100" b="1" kern="1200" dirty="0" smtClean="0">
                <a:solidFill>
                  <a:schemeClr val="tx1"/>
                </a:solidFill>
                <a:effectLst/>
                <a:latin typeface="+mn-lt"/>
                <a:ea typeface="+mn-ea"/>
                <a:cs typeface="+mn-cs"/>
              </a:rPr>
              <a:t>Weitere Infos</a:t>
            </a:r>
            <a:endParaRPr lang="de-CH" sz="1100" kern="1200" dirty="0" smtClean="0">
              <a:solidFill>
                <a:schemeClr val="tx1"/>
              </a:solidFill>
              <a:effectLst/>
              <a:latin typeface="+mn-lt"/>
              <a:ea typeface="+mn-ea"/>
              <a:cs typeface="+mn-cs"/>
            </a:endParaRPr>
          </a:p>
          <a:p>
            <a:r>
              <a:rPr lang="de-CH" sz="1100" u="sng" kern="1200" dirty="0" smtClean="0">
                <a:solidFill>
                  <a:schemeClr val="tx1"/>
                </a:solidFill>
                <a:effectLst/>
                <a:latin typeface="+mn-lt"/>
                <a:ea typeface="+mn-ea"/>
                <a:cs typeface="+mn-cs"/>
              </a:rPr>
              <a:t>Vorbereitung einer Schnupperlehre</a:t>
            </a:r>
            <a:endParaRPr lang="de-CH" sz="1100" kern="1200" dirty="0" smtClean="0">
              <a:solidFill>
                <a:schemeClr val="tx1"/>
              </a:solidFill>
              <a:effectLst/>
              <a:latin typeface="+mn-lt"/>
              <a:ea typeface="+mn-ea"/>
              <a:cs typeface="+mn-cs"/>
            </a:endParaRPr>
          </a:p>
          <a:p>
            <a:pPr lvl="0"/>
            <a:r>
              <a:rPr lang="de-CH" sz="1100" kern="1200" dirty="0" smtClean="0">
                <a:solidFill>
                  <a:schemeClr val="tx1"/>
                </a:solidFill>
                <a:effectLst/>
                <a:latin typeface="+mn-lt"/>
                <a:ea typeface="+mn-ea"/>
                <a:cs typeface="+mn-cs"/>
              </a:rPr>
              <a:t>sich vorgängig gründlich über den Beruf informieren (Broschüre, DVD, Internet, usw.) und Fragen vorbereiten.</a:t>
            </a:r>
          </a:p>
          <a:p>
            <a:pPr lvl="0"/>
            <a:r>
              <a:rPr lang="de-CH" sz="1100" kern="1200" dirty="0" smtClean="0">
                <a:solidFill>
                  <a:schemeClr val="tx1"/>
                </a:solidFill>
                <a:effectLst/>
                <a:latin typeface="+mn-lt"/>
                <a:ea typeface="+mn-ea"/>
                <a:cs typeface="+mn-cs"/>
              </a:rPr>
              <a:t>sich damit befasst haben, ob der angestrebte Beruf in etwa den eigenen Interessen und Fähigkeiten entspricht.</a:t>
            </a:r>
          </a:p>
          <a:p>
            <a:pPr lvl="0"/>
            <a:r>
              <a:rPr lang="de-CH" sz="1100" kern="1200" dirty="0" smtClean="0">
                <a:solidFill>
                  <a:schemeClr val="tx1"/>
                </a:solidFill>
                <a:effectLst/>
                <a:latin typeface="+mn-lt"/>
                <a:ea typeface="+mn-ea"/>
                <a:cs typeface="+mn-cs"/>
              </a:rPr>
              <a:t>telefonieren oder vorbei gehen.</a:t>
            </a:r>
          </a:p>
          <a:p>
            <a:pPr lvl="0"/>
            <a:r>
              <a:rPr lang="de-CH" sz="1100" kern="1200" dirty="0" smtClean="0">
                <a:solidFill>
                  <a:schemeClr val="tx1"/>
                </a:solidFill>
                <a:effectLst/>
                <a:latin typeface="+mn-lt"/>
                <a:ea typeface="+mn-ea"/>
                <a:cs typeface="+mn-cs"/>
              </a:rPr>
              <a:t>vorhandene Kontakte nutzen (Eltern, Gotte, Nachbarn etc.)!</a:t>
            </a:r>
          </a:p>
          <a:p>
            <a:pPr lvl="0"/>
            <a:r>
              <a:rPr lang="de-CH" sz="1100" kern="1200" dirty="0" smtClean="0">
                <a:solidFill>
                  <a:schemeClr val="tx1"/>
                </a:solidFill>
                <a:effectLst/>
                <a:latin typeface="+mn-lt"/>
                <a:ea typeface="+mn-ea"/>
                <a:cs typeface="+mn-cs"/>
              </a:rPr>
              <a:t>viele Jugendliche bewerben sich für Schnupperlehren: Ausdauer ist gefragt beim Organisieren einer Schnupperlehre</a:t>
            </a:r>
          </a:p>
          <a:p>
            <a:pPr lvl="0"/>
            <a:r>
              <a:rPr lang="de-CH" sz="1100" kern="1200" dirty="0" smtClean="0">
                <a:solidFill>
                  <a:schemeClr val="tx1"/>
                </a:solidFill>
                <a:effectLst/>
                <a:latin typeface="+mn-lt"/>
                <a:ea typeface="+mn-ea"/>
                <a:cs typeface="+mn-cs"/>
              </a:rPr>
              <a:t>evtl. muss bereits für eine Schnupperlehre eine schriftliche Bewerbung verfasst werden</a:t>
            </a:r>
          </a:p>
          <a:p>
            <a:r>
              <a:rPr lang="de-CH" sz="1100" kern="1200" dirty="0" smtClean="0">
                <a:solidFill>
                  <a:schemeClr val="tx1"/>
                </a:solidFill>
                <a:effectLst/>
                <a:latin typeface="+mn-lt"/>
                <a:ea typeface="+mn-ea"/>
                <a:cs typeface="+mn-cs"/>
              </a:rPr>
              <a:t> </a:t>
            </a:r>
          </a:p>
          <a:p>
            <a:r>
              <a:rPr lang="de-CH" sz="1100" u="sng" kern="1200" dirty="0" smtClean="0">
                <a:solidFill>
                  <a:schemeClr val="tx1"/>
                </a:solidFill>
                <a:effectLst/>
                <a:latin typeface="+mn-lt"/>
                <a:ea typeface="+mn-ea"/>
                <a:cs typeface="+mn-cs"/>
              </a:rPr>
              <a:t>Durchführung</a:t>
            </a:r>
            <a:endParaRPr lang="de-CH" sz="1100" kern="1200" dirty="0" smtClean="0">
              <a:solidFill>
                <a:schemeClr val="tx1"/>
              </a:solidFill>
              <a:effectLst/>
              <a:latin typeface="+mn-lt"/>
              <a:ea typeface="+mn-ea"/>
              <a:cs typeface="+mn-cs"/>
            </a:endParaRPr>
          </a:p>
          <a:p>
            <a:pPr lvl="0"/>
            <a:r>
              <a:rPr lang="de-CH" sz="1100" kern="1200" dirty="0" smtClean="0">
                <a:solidFill>
                  <a:schemeClr val="tx1"/>
                </a:solidFill>
                <a:effectLst/>
                <a:latin typeface="+mn-lt"/>
                <a:ea typeface="+mn-ea"/>
                <a:cs typeface="+mn-cs"/>
              </a:rPr>
              <a:t>Beobachten der Leute bei der Arbeit und sich den Betrieb aufmerksam anschauen</a:t>
            </a:r>
          </a:p>
          <a:p>
            <a:pPr lvl="0"/>
            <a:r>
              <a:rPr lang="de-CH" sz="1100" kern="1200" dirty="0" smtClean="0">
                <a:solidFill>
                  <a:schemeClr val="tx1"/>
                </a:solidFill>
                <a:effectLst/>
                <a:latin typeface="+mn-lt"/>
                <a:ea typeface="+mn-ea"/>
                <a:cs typeface="+mn-cs"/>
              </a:rPr>
              <a:t>Fragen stellen und sich erklären lassen, was nicht verstanden wird </a:t>
            </a:r>
          </a:p>
          <a:p>
            <a:pPr lvl="0"/>
            <a:r>
              <a:rPr lang="de-CH" sz="1100" kern="1200" dirty="0" smtClean="0">
                <a:solidFill>
                  <a:schemeClr val="tx1"/>
                </a:solidFill>
                <a:effectLst/>
                <a:latin typeface="+mn-lt"/>
                <a:ea typeface="+mn-ea"/>
                <a:cs typeface="+mn-cs"/>
              </a:rPr>
              <a:t>das Gespräch mit Lernenden suchen</a:t>
            </a:r>
          </a:p>
          <a:p>
            <a:pPr lvl="0"/>
            <a:r>
              <a:rPr lang="de-CH" sz="1100" kern="1200" dirty="0" smtClean="0">
                <a:solidFill>
                  <a:schemeClr val="tx1"/>
                </a:solidFill>
                <a:effectLst/>
                <a:latin typeface="+mn-lt"/>
                <a:ea typeface="+mn-ea"/>
                <a:cs typeface="+mn-cs"/>
              </a:rPr>
              <a:t>sich engagieren und mit anpacken. </a:t>
            </a:r>
          </a:p>
          <a:p>
            <a:r>
              <a:rPr lang="de-CH" sz="1100" kern="1200" dirty="0" smtClean="0">
                <a:solidFill>
                  <a:schemeClr val="tx1"/>
                </a:solidFill>
                <a:effectLst/>
                <a:latin typeface="+mn-lt"/>
                <a:ea typeface="+mn-ea"/>
                <a:cs typeface="+mn-cs"/>
              </a:rPr>
              <a:t> </a:t>
            </a:r>
          </a:p>
          <a:p>
            <a:r>
              <a:rPr lang="de-CH" sz="1100" u="sng" kern="1200" dirty="0" smtClean="0">
                <a:solidFill>
                  <a:schemeClr val="tx1"/>
                </a:solidFill>
                <a:effectLst/>
                <a:latin typeface="+mn-lt"/>
                <a:ea typeface="+mn-ea"/>
                <a:cs typeface="+mn-cs"/>
              </a:rPr>
              <a:t>Auswertung</a:t>
            </a:r>
            <a:endParaRPr lang="de-CH" sz="1100" kern="1200" dirty="0" smtClean="0">
              <a:solidFill>
                <a:schemeClr val="tx1"/>
              </a:solidFill>
              <a:effectLst/>
              <a:latin typeface="+mn-lt"/>
              <a:ea typeface="+mn-ea"/>
              <a:cs typeface="+mn-cs"/>
            </a:endParaRPr>
          </a:p>
          <a:p>
            <a:pPr lvl="0"/>
            <a:r>
              <a:rPr lang="de-CH" sz="1100" kern="1200" dirty="0" smtClean="0">
                <a:solidFill>
                  <a:schemeClr val="tx1"/>
                </a:solidFill>
                <a:effectLst/>
                <a:latin typeface="+mn-lt"/>
                <a:ea typeface="+mn-ea"/>
                <a:cs typeface="+mn-cs"/>
              </a:rPr>
              <a:t>die Schnupperlehre mit deinen Eltern, Lehrpersonen und eventuell mit der Berufsberatung besprechen</a:t>
            </a:r>
          </a:p>
          <a:p>
            <a:pPr lvl="0"/>
            <a:r>
              <a:rPr lang="de-CH" sz="1100" kern="1200" dirty="0" smtClean="0">
                <a:solidFill>
                  <a:schemeClr val="tx1"/>
                </a:solidFill>
                <a:effectLst/>
                <a:latin typeface="+mn-lt"/>
                <a:ea typeface="+mn-ea"/>
                <a:cs typeface="+mn-cs"/>
              </a:rPr>
              <a:t>folgende Fragen können dabei helfen: Was hat mir gefallen? Was nicht? Passt der Beruf zu mir?</a:t>
            </a:r>
          </a:p>
          <a:p>
            <a:r>
              <a:rPr lang="de-CH" sz="1100" kern="1200" dirty="0" smtClean="0">
                <a:solidFill>
                  <a:schemeClr val="tx1"/>
                </a:solidFill>
                <a:effectLst/>
                <a:latin typeface="+mn-lt"/>
                <a:ea typeface="+mn-ea"/>
                <a:cs typeface="+mn-cs"/>
              </a:rPr>
              <a:t> </a:t>
            </a:r>
          </a:p>
          <a:p>
            <a:r>
              <a:rPr lang="de-CH" sz="1100" b="1" kern="1200" dirty="0" smtClean="0">
                <a:solidFill>
                  <a:schemeClr val="tx1"/>
                </a:solidFill>
                <a:effectLst/>
                <a:latin typeface="+mn-lt"/>
                <a:ea typeface="+mn-ea"/>
                <a:cs typeface="+mn-cs"/>
              </a:rPr>
              <a:t>Unterlagen zum Mitgeben</a:t>
            </a:r>
            <a:endParaRPr lang="de-CH" sz="1100" kern="1200" dirty="0" smtClean="0">
              <a:solidFill>
                <a:schemeClr val="tx1"/>
              </a:solidFill>
              <a:effectLst/>
              <a:latin typeface="+mn-lt"/>
              <a:ea typeface="+mn-ea"/>
              <a:cs typeface="+mn-cs"/>
            </a:endParaRPr>
          </a:p>
          <a:p>
            <a:r>
              <a:rPr lang="de-CH" sz="1100" i="1" kern="1200" dirty="0" smtClean="0">
                <a:solidFill>
                  <a:schemeClr val="tx1"/>
                </a:solidFill>
                <a:effectLst/>
                <a:latin typeface="+mn-lt"/>
                <a:ea typeface="+mn-ea"/>
                <a:cs typeface="+mn-cs"/>
              </a:rPr>
              <a:t>Schnuppertagebuch</a:t>
            </a:r>
          </a:p>
          <a:p>
            <a:r>
              <a:rPr lang="de-CH" sz="1100" i="1" kern="1200" dirty="0" smtClean="0">
                <a:solidFill>
                  <a:schemeClr val="tx1"/>
                </a:solidFill>
                <a:effectLst/>
                <a:latin typeface="+mn-lt"/>
                <a:ea typeface="+mn-ea"/>
                <a:cs typeface="+mn-cs"/>
              </a:rPr>
              <a:t>Merkblätter: Alles über die Schnupperlehre, Bewerbung für eine Schnupperlehre: Das Telefongespräch </a:t>
            </a:r>
          </a:p>
          <a:p>
            <a:r>
              <a:rPr lang="de-CH" sz="1100" i="1" kern="1200" dirty="0" smtClean="0">
                <a:solidFill>
                  <a:schemeClr val="tx1"/>
                </a:solidFill>
                <a:effectLst/>
                <a:latin typeface="+mn-lt"/>
                <a:ea typeface="+mn-ea"/>
                <a:cs typeface="+mn-cs"/>
              </a:rPr>
              <a:t>Schnupper-Set</a:t>
            </a:r>
          </a:p>
          <a:p>
            <a:endParaRPr lang="de-CH" sz="1100" i="1"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t>Bild: Adobe</a:t>
            </a:r>
            <a:r>
              <a:rPr lang="de-CH" baseline="0" dirty="0" smtClean="0"/>
              <a:t> S</a:t>
            </a:r>
            <a:r>
              <a:rPr lang="de-CH" dirty="0" smtClean="0"/>
              <a:t>tock 2020</a:t>
            </a:r>
          </a:p>
          <a:p>
            <a:endParaRPr lang="de-CH" sz="1100" i="1" kern="1200" dirty="0" smtClean="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12</a:t>
            </a:fld>
            <a:endParaRPr lang="de-CH" dirty="0"/>
          </a:p>
        </p:txBody>
      </p:sp>
    </p:spTree>
    <p:extLst>
      <p:ext uri="{BB962C8B-B14F-4D97-AF65-F5344CB8AC3E}">
        <p14:creationId xmlns:p14="http://schemas.microsoft.com/office/powerpoint/2010/main" val="259732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sz="1100" b="1" kern="1200" dirty="0" smtClean="0">
                <a:solidFill>
                  <a:schemeClr val="tx1"/>
                </a:solidFill>
                <a:effectLst/>
                <a:latin typeface="+mn-lt"/>
                <a:ea typeface="+mn-ea"/>
                <a:cs typeface="+mn-cs"/>
              </a:rPr>
              <a:t>Ziel/Kernaussage</a:t>
            </a:r>
            <a:endParaRPr lang="de-CH" sz="1100" kern="1200" dirty="0" smtClean="0">
              <a:solidFill>
                <a:schemeClr val="tx1"/>
              </a:solidFill>
              <a:effectLst/>
              <a:latin typeface="+mn-lt"/>
              <a:ea typeface="+mn-ea"/>
              <a:cs typeface="+mn-cs"/>
            </a:endParaRPr>
          </a:p>
          <a:p>
            <a:r>
              <a:rPr lang="de-CH" altLang="de-DE" u="sng" dirty="0" smtClean="0"/>
              <a:t>Auswertung:</a:t>
            </a:r>
            <a:r>
              <a:rPr lang="de-CH" altLang="de-DE" dirty="0" smtClean="0"/>
              <a:t> Nach dem Schnuppern sollte man das Gespräch mit dem Schnupperlehr-Verantwortlichen suchen, um Rückmeldungen  einzuholen. Falls möglich, kann man das Auswertungsblatt durch den Schnupperlehr-Verantwortliche ausfüllen lassen.</a:t>
            </a:r>
          </a:p>
          <a:p>
            <a:endParaRPr lang="de-CH" altLang="de-DE"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t>Bild: Adobe</a:t>
            </a:r>
            <a:r>
              <a:rPr lang="de-CH" baseline="0" dirty="0" smtClean="0"/>
              <a:t> S</a:t>
            </a:r>
            <a:r>
              <a:rPr lang="de-CH" dirty="0" smtClean="0"/>
              <a:t>tock 2020</a:t>
            </a:r>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13</a:t>
            </a:fld>
            <a:endParaRPr lang="de-CH" dirty="0"/>
          </a:p>
        </p:txBody>
      </p:sp>
    </p:spTree>
    <p:extLst>
      <p:ext uri="{BB962C8B-B14F-4D97-AF65-F5344CB8AC3E}">
        <p14:creationId xmlns:p14="http://schemas.microsoft.com/office/powerpoint/2010/main" val="4154951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fr-CH" b="1" dirty="0" smtClean="0"/>
              <a:t>***</a:t>
            </a:r>
            <a:r>
              <a:rPr lang="fr-CH" b="1" dirty="0" err="1" smtClean="0"/>
              <a:t>Pflichtinhalt</a:t>
            </a:r>
            <a:r>
              <a:rPr lang="fr-CH" b="1" dirty="0" smtClean="0"/>
              <a:t>***</a:t>
            </a:r>
          </a:p>
          <a:p>
            <a:endParaRPr lang="fr-CH" b="1" dirty="0" smtClean="0"/>
          </a:p>
          <a:p>
            <a:r>
              <a:rPr lang="fr-CH" b="1" dirty="0" err="1" smtClean="0"/>
              <a:t>Ziel</a:t>
            </a:r>
            <a:r>
              <a:rPr lang="fr-CH" b="1" dirty="0" smtClean="0"/>
              <a:t>/</a:t>
            </a:r>
            <a:r>
              <a:rPr lang="fr-CH" b="1" dirty="0" err="1" smtClean="0"/>
              <a:t>Kernaussage</a:t>
            </a:r>
            <a:endParaRPr lang="fr-CH" b="1" dirty="0" smtClean="0"/>
          </a:p>
          <a:p>
            <a:r>
              <a:rPr lang="fr-CH" b="0" dirty="0" err="1" smtClean="0"/>
              <a:t>Hinweis</a:t>
            </a:r>
            <a:r>
              <a:rPr lang="fr-CH" b="0" dirty="0" smtClean="0"/>
              <a:t> </a:t>
            </a:r>
            <a:r>
              <a:rPr lang="fr-CH" b="0" dirty="0" err="1" smtClean="0"/>
              <a:t>auf</a:t>
            </a:r>
            <a:r>
              <a:rPr lang="fr-CH" b="0" dirty="0" smtClean="0"/>
              <a:t> die</a:t>
            </a:r>
            <a:r>
              <a:rPr lang="fr-CH" b="0" baseline="0" dirty="0" smtClean="0"/>
              <a:t> Liste mit den </a:t>
            </a:r>
            <a:r>
              <a:rPr lang="fr-CH" b="0" baseline="0" dirty="0" err="1" smtClean="0"/>
              <a:t>Lehrbetrieben</a:t>
            </a:r>
            <a:r>
              <a:rPr lang="fr-CH" b="0" baseline="0" dirty="0" smtClean="0"/>
              <a:t>. </a:t>
            </a:r>
            <a:r>
              <a:rPr lang="fr-CH" b="0" baseline="0" dirty="0" err="1" smtClean="0"/>
              <a:t>Diese</a:t>
            </a:r>
            <a:r>
              <a:rPr lang="fr-CH" b="0" baseline="0" dirty="0" smtClean="0"/>
              <a:t> </a:t>
            </a:r>
            <a:r>
              <a:rPr lang="fr-CH" b="0" baseline="0" dirty="0" err="1" smtClean="0"/>
              <a:t>Adresslisten</a:t>
            </a:r>
            <a:r>
              <a:rPr lang="fr-CH" b="0" baseline="0" dirty="0" smtClean="0"/>
              <a:t> </a:t>
            </a:r>
            <a:r>
              <a:rPr lang="fr-CH" b="0" baseline="0" dirty="0" err="1" smtClean="0"/>
              <a:t>können</a:t>
            </a:r>
            <a:r>
              <a:rPr lang="fr-CH" b="0" baseline="0" dirty="0" smtClean="0"/>
              <a:t> </a:t>
            </a:r>
            <a:r>
              <a:rPr lang="fr-CH" b="0" baseline="0" dirty="0" err="1" smtClean="0"/>
              <a:t>für</a:t>
            </a:r>
            <a:r>
              <a:rPr lang="fr-CH" b="0" baseline="0" dirty="0" smtClean="0"/>
              <a:t> die </a:t>
            </a:r>
            <a:r>
              <a:rPr lang="fr-CH" b="0" baseline="0" dirty="0" err="1" smtClean="0"/>
              <a:t>Schnupperlehrsuche</a:t>
            </a:r>
            <a:r>
              <a:rPr lang="fr-CH" b="0" baseline="0" dirty="0" smtClean="0"/>
              <a:t> </a:t>
            </a:r>
            <a:r>
              <a:rPr lang="fr-CH" b="0" baseline="0" dirty="0" err="1" smtClean="0"/>
              <a:t>benutzt</a:t>
            </a:r>
            <a:r>
              <a:rPr lang="fr-CH" b="0" baseline="0" dirty="0" smtClean="0"/>
              <a:t> </a:t>
            </a:r>
            <a:r>
              <a:rPr lang="fr-CH" b="0" baseline="0" dirty="0" err="1" smtClean="0"/>
              <a:t>werden</a:t>
            </a:r>
            <a:r>
              <a:rPr lang="fr-CH" b="0" baseline="0" dirty="0" smtClean="0"/>
              <a:t>. </a:t>
            </a:r>
            <a:r>
              <a:rPr lang="fr-CH" b="0" baseline="0" dirty="0" err="1" smtClean="0"/>
              <a:t>Achtung</a:t>
            </a:r>
            <a:r>
              <a:rPr lang="fr-CH" b="0" baseline="0" dirty="0" smtClean="0"/>
              <a:t>: es </a:t>
            </a:r>
            <a:r>
              <a:rPr lang="fr-CH" b="0" baseline="0" dirty="0" err="1" smtClean="0"/>
              <a:t>muss</a:t>
            </a:r>
            <a:r>
              <a:rPr lang="fr-CH" b="0" baseline="0" dirty="0" smtClean="0"/>
              <a:t> </a:t>
            </a:r>
            <a:r>
              <a:rPr lang="fr-CH" b="0" baseline="0" dirty="0" err="1" smtClean="0"/>
              <a:t>immer</a:t>
            </a:r>
            <a:r>
              <a:rPr lang="fr-CH" b="0" baseline="0" dirty="0" smtClean="0"/>
              <a:t> </a:t>
            </a:r>
            <a:r>
              <a:rPr lang="fr-CH" b="0" baseline="0" dirty="0" err="1" smtClean="0"/>
              <a:t>zuerst</a:t>
            </a:r>
            <a:r>
              <a:rPr lang="fr-CH" b="0" baseline="0" dirty="0" smtClean="0"/>
              <a:t> </a:t>
            </a:r>
            <a:r>
              <a:rPr lang="fr-CH" b="0" baseline="0" dirty="0" err="1" smtClean="0"/>
              <a:t>bei</a:t>
            </a:r>
            <a:r>
              <a:rPr lang="fr-CH" b="0" baseline="0" dirty="0" smtClean="0"/>
              <a:t> der </a:t>
            </a:r>
            <a:r>
              <a:rPr lang="fr-CH" b="0" baseline="0" dirty="0" err="1" smtClean="0"/>
              <a:t>Firma</a:t>
            </a:r>
            <a:r>
              <a:rPr lang="fr-CH" b="0" baseline="0" dirty="0" smtClean="0"/>
              <a:t> / </a:t>
            </a:r>
            <a:r>
              <a:rPr lang="fr-CH" b="0" baseline="0" dirty="0" err="1" smtClean="0"/>
              <a:t>beim</a:t>
            </a:r>
            <a:r>
              <a:rPr lang="fr-CH" b="0" baseline="0" dirty="0" smtClean="0"/>
              <a:t> </a:t>
            </a:r>
            <a:r>
              <a:rPr lang="fr-CH" b="0" baseline="0" dirty="0" err="1" smtClean="0"/>
              <a:t>Betrieb</a:t>
            </a:r>
            <a:r>
              <a:rPr lang="fr-CH" b="0" baseline="0" dirty="0" smtClean="0"/>
              <a:t> </a:t>
            </a:r>
            <a:r>
              <a:rPr lang="fr-CH" b="0" baseline="0" dirty="0" err="1" smtClean="0"/>
              <a:t>nachgefragt</a:t>
            </a:r>
            <a:r>
              <a:rPr lang="fr-CH" b="0" baseline="0" dirty="0" smtClean="0"/>
              <a:t> </a:t>
            </a:r>
            <a:r>
              <a:rPr lang="fr-CH" b="0" baseline="0" dirty="0" err="1" smtClean="0"/>
              <a:t>werden</a:t>
            </a:r>
            <a:r>
              <a:rPr lang="fr-CH" b="0" baseline="0" dirty="0" smtClean="0"/>
              <a:t>, </a:t>
            </a:r>
            <a:r>
              <a:rPr lang="fr-CH" b="0" baseline="0" dirty="0" err="1" smtClean="0"/>
              <a:t>ob</a:t>
            </a:r>
            <a:r>
              <a:rPr lang="fr-CH" b="0" baseline="0" dirty="0" smtClean="0"/>
              <a:t> </a:t>
            </a:r>
            <a:r>
              <a:rPr lang="fr-CH" b="0" baseline="0" dirty="0" err="1" smtClean="0"/>
              <a:t>eine</a:t>
            </a:r>
            <a:r>
              <a:rPr lang="fr-CH" b="0" baseline="0" dirty="0" smtClean="0"/>
              <a:t> </a:t>
            </a:r>
            <a:r>
              <a:rPr lang="fr-CH" b="0" baseline="0" dirty="0" err="1" smtClean="0"/>
              <a:t>Schnupperlehre</a:t>
            </a:r>
            <a:r>
              <a:rPr lang="fr-CH" b="0" baseline="0" dirty="0" smtClean="0"/>
              <a:t> </a:t>
            </a:r>
            <a:r>
              <a:rPr lang="fr-CH" b="0" baseline="0" dirty="0" err="1" smtClean="0"/>
              <a:t>möglich</a:t>
            </a:r>
            <a:r>
              <a:rPr lang="fr-CH" b="0" baseline="0" dirty="0" smtClean="0"/>
              <a:t> </a:t>
            </a:r>
            <a:r>
              <a:rPr lang="fr-CH" b="0" baseline="0" dirty="0" err="1" smtClean="0"/>
              <a:t>ist</a:t>
            </a:r>
            <a:r>
              <a:rPr lang="fr-CH" b="0" baseline="0" dirty="0" smtClean="0"/>
              <a:t>. </a:t>
            </a:r>
            <a:endParaRPr lang="fr-CH" b="1" dirty="0" smtClean="0"/>
          </a:p>
          <a:p>
            <a:endParaRPr lang="fr-CH" b="1" dirty="0" smtClean="0"/>
          </a:p>
          <a:p>
            <a:r>
              <a:rPr lang="fr-CH" b="1" dirty="0" err="1" smtClean="0"/>
              <a:t>Unterlagen</a:t>
            </a:r>
            <a:r>
              <a:rPr lang="fr-CH" b="1" dirty="0" smtClean="0"/>
              <a:t> </a:t>
            </a:r>
            <a:r>
              <a:rPr lang="fr-CH" b="1" dirty="0" err="1" smtClean="0"/>
              <a:t>zum</a:t>
            </a:r>
            <a:r>
              <a:rPr lang="fr-CH" b="1" dirty="0" smtClean="0"/>
              <a:t> </a:t>
            </a:r>
            <a:r>
              <a:rPr lang="fr-CH" b="1" dirty="0" err="1" smtClean="0"/>
              <a:t>Mitgeben</a:t>
            </a:r>
            <a:endParaRPr lang="fr-CH" b="1" dirty="0" smtClean="0"/>
          </a:p>
          <a:p>
            <a:r>
              <a:rPr lang="fr-CH" b="0" i="1" dirty="0" smtClean="0"/>
              <a:t>A6</a:t>
            </a:r>
            <a:r>
              <a:rPr lang="fr-CH" b="0" i="1" baseline="0" dirty="0" smtClean="0"/>
              <a:t> </a:t>
            </a:r>
            <a:r>
              <a:rPr lang="fr-CH" b="0" i="1" baseline="0" dirty="0" err="1" smtClean="0"/>
              <a:t>Karte</a:t>
            </a:r>
            <a:r>
              <a:rPr lang="fr-CH" b="0" i="1" baseline="0" dirty="0" smtClean="0"/>
              <a:t> (s. </a:t>
            </a:r>
            <a:r>
              <a:rPr lang="fr-CH" b="0" i="1" baseline="0" dirty="0" err="1" smtClean="0"/>
              <a:t>Abbildung</a:t>
            </a:r>
            <a:r>
              <a:rPr lang="fr-CH" b="0" i="1" baseline="0" dirty="0" smtClean="0"/>
              <a:t> Folie)</a:t>
            </a:r>
            <a:endParaRPr lang="fr-CH" b="0" i="1" dirty="0" smtClean="0"/>
          </a:p>
          <a:p>
            <a:endParaRPr lang="fr-CH" b="1" dirty="0" smtClean="0"/>
          </a:p>
          <a:p>
            <a:r>
              <a:rPr lang="fr-CH" b="1" dirty="0" err="1" smtClean="0"/>
              <a:t>Technische</a:t>
            </a:r>
            <a:r>
              <a:rPr lang="fr-CH" b="1" baseline="0" dirty="0" smtClean="0"/>
              <a:t> Infos</a:t>
            </a:r>
            <a:endParaRPr lang="fr-CH" b="1" dirty="0" smtClean="0"/>
          </a:p>
          <a:p>
            <a:r>
              <a:rPr lang="fr-CH" dirty="0" smtClean="0"/>
              <a:t>Die </a:t>
            </a:r>
            <a:r>
              <a:rPr lang="fr-CH" dirty="0" err="1" smtClean="0"/>
              <a:t>Internetadresse</a:t>
            </a:r>
            <a:r>
              <a:rPr lang="fr-CH" dirty="0" smtClean="0"/>
              <a:t> </a:t>
            </a:r>
            <a:r>
              <a:rPr lang="fr-CH" dirty="0" err="1" smtClean="0"/>
              <a:t>im</a:t>
            </a:r>
            <a:r>
              <a:rPr lang="fr-CH" dirty="0" smtClean="0"/>
              <a:t> </a:t>
            </a:r>
            <a:r>
              <a:rPr lang="fr-CH" dirty="0" err="1" smtClean="0"/>
              <a:t>Oval</a:t>
            </a:r>
            <a:r>
              <a:rPr lang="fr-CH" dirty="0" smtClean="0"/>
              <a:t> </a:t>
            </a:r>
            <a:r>
              <a:rPr lang="fr-CH" dirty="0" err="1" smtClean="0"/>
              <a:t>ist</a:t>
            </a:r>
            <a:r>
              <a:rPr lang="fr-CH" dirty="0" smtClean="0"/>
              <a:t> </a:t>
            </a:r>
            <a:r>
              <a:rPr lang="fr-CH" dirty="0" err="1" smtClean="0"/>
              <a:t>verlinkt</a:t>
            </a:r>
            <a:r>
              <a:rPr lang="fr-CH" dirty="0" smtClean="0"/>
              <a:t>.</a:t>
            </a:r>
          </a:p>
          <a:p>
            <a:endParaRPr lang="fr-CH" dirty="0" smtClean="0"/>
          </a:p>
          <a:p>
            <a:r>
              <a:rPr lang="fr-CH" b="1" dirty="0" err="1" smtClean="0"/>
              <a:t>Hinweis</a:t>
            </a:r>
            <a:endParaRPr lang="fr-CH" b="1" dirty="0" smtClean="0"/>
          </a:p>
          <a:p>
            <a:r>
              <a:rPr lang="fr-CH" b="0" dirty="0" err="1" smtClean="0"/>
              <a:t>Auf</a:t>
            </a:r>
            <a:r>
              <a:rPr lang="fr-CH" b="0" dirty="0" smtClean="0"/>
              <a:t> der Folie «</a:t>
            </a:r>
            <a:r>
              <a:rPr lang="fr-CH" b="0" dirty="0" err="1" smtClean="0"/>
              <a:t>Freie</a:t>
            </a:r>
            <a:r>
              <a:rPr lang="fr-CH" b="0" dirty="0" smtClean="0"/>
              <a:t> </a:t>
            </a:r>
            <a:r>
              <a:rPr lang="fr-CH" b="0" dirty="0" err="1" smtClean="0"/>
              <a:t>Lehrstellen</a:t>
            </a:r>
            <a:r>
              <a:rPr lang="fr-CH" b="0" dirty="0" smtClean="0"/>
              <a:t>» </a:t>
            </a:r>
            <a:r>
              <a:rPr lang="fr-CH" b="0" dirty="0" err="1" smtClean="0"/>
              <a:t>wird</a:t>
            </a:r>
            <a:r>
              <a:rPr lang="fr-CH" b="0" dirty="0" smtClean="0"/>
              <a:t> die A6-Karte</a:t>
            </a:r>
            <a:r>
              <a:rPr lang="fr-CH" b="0" baseline="0" dirty="0" smtClean="0"/>
              <a:t> </a:t>
            </a:r>
            <a:r>
              <a:rPr lang="fr-CH" b="0" baseline="0" dirty="0" err="1" smtClean="0"/>
              <a:t>nicht</a:t>
            </a:r>
            <a:r>
              <a:rPr lang="fr-CH" b="0" baseline="0" dirty="0" smtClean="0"/>
              <a:t> </a:t>
            </a:r>
            <a:r>
              <a:rPr lang="fr-CH" b="0" baseline="0" dirty="0" err="1" smtClean="0"/>
              <a:t>mehr</a:t>
            </a:r>
            <a:r>
              <a:rPr lang="fr-CH" b="0" baseline="0" dirty="0" smtClean="0"/>
              <a:t> </a:t>
            </a:r>
            <a:r>
              <a:rPr lang="fr-CH" b="0" baseline="0" dirty="0" err="1" smtClean="0"/>
              <a:t>gezeigt</a:t>
            </a:r>
            <a:r>
              <a:rPr lang="fr-CH" b="0" baseline="0" dirty="0" smtClean="0"/>
              <a:t>. </a:t>
            </a:r>
            <a:r>
              <a:rPr lang="fr-CH" b="0" baseline="0" dirty="0" err="1" smtClean="0"/>
              <a:t>Deshalb</a:t>
            </a:r>
            <a:r>
              <a:rPr lang="fr-CH" b="0" baseline="0" dirty="0" smtClean="0"/>
              <a:t> </a:t>
            </a:r>
            <a:r>
              <a:rPr lang="fr-CH" b="0" baseline="0" dirty="0" err="1" smtClean="0"/>
              <a:t>könnte</a:t>
            </a:r>
            <a:r>
              <a:rPr lang="fr-CH" b="0" baseline="0" dirty="0" smtClean="0"/>
              <a:t> </a:t>
            </a:r>
            <a:r>
              <a:rPr lang="fr-CH" b="0" baseline="0" dirty="0" err="1" smtClean="0"/>
              <a:t>auch</a:t>
            </a:r>
            <a:r>
              <a:rPr lang="fr-CH" b="0" baseline="0" dirty="0" smtClean="0"/>
              <a:t> </a:t>
            </a:r>
            <a:r>
              <a:rPr lang="fr-CH" b="0" baseline="0" dirty="0" err="1" smtClean="0"/>
              <a:t>im</a:t>
            </a:r>
            <a:r>
              <a:rPr lang="fr-CH" b="0" baseline="0" dirty="0" smtClean="0"/>
              <a:t> </a:t>
            </a:r>
            <a:r>
              <a:rPr lang="fr-CH" b="0" baseline="0" dirty="0" err="1" smtClean="0"/>
              <a:t>Rahmen</a:t>
            </a:r>
            <a:r>
              <a:rPr lang="fr-CH" b="0" baseline="0" dirty="0" smtClean="0"/>
              <a:t> der </a:t>
            </a:r>
            <a:r>
              <a:rPr lang="fr-CH" b="0" baseline="0" dirty="0" err="1" smtClean="0"/>
              <a:t>Präsentation</a:t>
            </a:r>
            <a:r>
              <a:rPr lang="fr-CH" b="0" baseline="0" dirty="0" smtClean="0"/>
              <a:t> </a:t>
            </a:r>
            <a:r>
              <a:rPr lang="fr-CH" b="0" baseline="0" dirty="0" err="1" smtClean="0"/>
              <a:t>dieser</a:t>
            </a:r>
            <a:r>
              <a:rPr lang="fr-CH" b="0" baseline="0" dirty="0" smtClean="0"/>
              <a:t> Folie </a:t>
            </a:r>
            <a:r>
              <a:rPr lang="fr-CH" b="0" baseline="0" dirty="0" err="1" smtClean="0"/>
              <a:t>bereits</a:t>
            </a:r>
            <a:r>
              <a:rPr lang="fr-CH" b="0" baseline="0" dirty="0" smtClean="0"/>
              <a:t> </a:t>
            </a:r>
            <a:r>
              <a:rPr lang="fr-CH" b="0" baseline="0" dirty="0" err="1" smtClean="0"/>
              <a:t>erwähnt</a:t>
            </a:r>
            <a:r>
              <a:rPr lang="fr-CH" b="0" baseline="0" dirty="0" smtClean="0"/>
              <a:t> </a:t>
            </a:r>
            <a:r>
              <a:rPr lang="fr-CH" b="0" baseline="0" dirty="0" err="1" smtClean="0"/>
              <a:t>werden</a:t>
            </a:r>
            <a:r>
              <a:rPr lang="fr-CH" b="0" baseline="0" dirty="0" smtClean="0"/>
              <a:t>, </a:t>
            </a:r>
            <a:r>
              <a:rPr lang="fr-CH" b="0" baseline="0" dirty="0" err="1" smtClean="0"/>
              <a:t>dass</a:t>
            </a:r>
            <a:r>
              <a:rPr lang="fr-CH" b="0" baseline="0" dirty="0" smtClean="0"/>
              <a:t> </a:t>
            </a:r>
            <a:r>
              <a:rPr lang="fr-CH" b="0" baseline="0" dirty="0" err="1" smtClean="0"/>
              <a:t>auf</a:t>
            </a:r>
            <a:r>
              <a:rPr lang="fr-CH" b="0" baseline="0" dirty="0" smtClean="0"/>
              <a:t> der </a:t>
            </a:r>
            <a:r>
              <a:rPr lang="fr-CH" b="0" baseline="0" dirty="0" err="1" smtClean="0"/>
              <a:t>gleichen</a:t>
            </a:r>
            <a:r>
              <a:rPr lang="fr-CH" b="0" baseline="0" dirty="0" smtClean="0"/>
              <a:t> </a:t>
            </a:r>
            <a:r>
              <a:rPr lang="fr-CH" b="0" baseline="0" dirty="0" err="1" smtClean="0"/>
              <a:t>Hompage</a:t>
            </a:r>
            <a:r>
              <a:rPr lang="fr-CH" b="0" baseline="0" dirty="0" smtClean="0"/>
              <a:t> der </a:t>
            </a:r>
            <a:r>
              <a:rPr lang="fr-CH" b="0" baseline="0" dirty="0" err="1" smtClean="0"/>
              <a:t>Erziehungsdirektion</a:t>
            </a:r>
            <a:r>
              <a:rPr lang="fr-CH" b="0" baseline="0" dirty="0" smtClean="0"/>
              <a:t> </a:t>
            </a:r>
            <a:r>
              <a:rPr lang="fr-CH" b="0" baseline="0" dirty="0" err="1" smtClean="0"/>
              <a:t>nicht</a:t>
            </a:r>
            <a:r>
              <a:rPr lang="fr-CH" b="0" baseline="0" dirty="0" smtClean="0"/>
              <a:t> </a:t>
            </a:r>
            <a:r>
              <a:rPr lang="fr-CH" b="0" baseline="0" dirty="0" err="1" smtClean="0"/>
              <a:t>nur</a:t>
            </a:r>
            <a:r>
              <a:rPr lang="fr-CH" b="0" baseline="0" dirty="0" smtClean="0"/>
              <a:t> </a:t>
            </a:r>
            <a:r>
              <a:rPr lang="fr-CH" b="0" baseline="0" dirty="0" err="1" smtClean="0"/>
              <a:t>Lehrbetriebslisten</a:t>
            </a:r>
            <a:r>
              <a:rPr lang="fr-CH" b="0" baseline="0" dirty="0" smtClean="0"/>
              <a:t>, </a:t>
            </a:r>
            <a:r>
              <a:rPr lang="fr-CH" b="0" baseline="0" dirty="0" err="1" smtClean="0"/>
              <a:t>sondern</a:t>
            </a:r>
            <a:r>
              <a:rPr lang="fr-CH" b="0" baseline="0" dirty="0" smtClean="0"/>
              <a:t> </a:t>
            </a:r>
            <a:r>
              <a:rPr lang="fr-CH" b="0" baseline="0" dirty="0" err="1" smtClean="0"/>
              <a:t>auch</a:t>
            </a:r>
            <a:r>
              <a:rPr lang="fr-CH" b="0" baseline="0" dirty="0" smtClean="0"/>
              <a:t> </a:t>
            </a:r>
            <a:r>
              <a:rPr lang="fr-CH" b="0" baseline="0" dirty="0" err="1" smtClean="0"/>
              <a:t>offene</a:t>
            </a:r>
            <a:r>
              <a:rPr lang="fr-CH" b="0" baseline="0" dirty="0" smtClean="0"/>
              <a:t> </a:t>
            </a:r>
            <a:r>
              <a:rPr lang="fr-CH" b="0" baseline="0" dirty="0" err="1" smtClean="0"/>
              <a:t>Lehrstellen</a:t>
            </a:r>
            <a:r>
              <a:rPr lang="fr-CH" b="0" baseline="0" dirty="0" smtClean="0"/>
              <a:t> (</a:t>
            </a:r>
            <a:r>
              <a:rPr lang="fr-CH" b="0" baseline="0" dirty="0" err="1" smtClean="0"/>
              <a:t>ausgeschrieben</a:t>
            </a:r>
            <a:r>
              <a:rPr lang="fr-CH" b="0" baseline="0" dirty="0" smtClean="0"/>
              <a:t> ab August) </a:t>
            </a:r>
            <a:r>
              <a:rPr lang="fr-CH" b="0" baseline="0" dirty="0" err="1" smtClean="0"/>
              <a:t>gefunden</a:t>
            </a:r>
            <a:r>
              <a:rPr lang="fr-CH" b="0" baseline="0" dirty="0" smtClean="0"/>
              <a:t> </a:t>
            </a:r>
            <a:r>
              <a:rPr lang="fr-CH" b="0" baseline="0" dirty="0" err="1" smtClean="0"/>
              <a:t>werden</a:t>
            </a:r>
            <a:r>
              <a:rPr lang="fr-CH" b="0" baseline="0" dirty="0" smtClean="0"/>
              <a:t> </a:t>
            </a:r>
            <a:r>
              <a:rPr lang="fr-CH" b="0" baseline="0" dirty="0" err="1" smtClean="0"/>
              <a:t>können</a:t>
            </a:r>
            <a:r>
              <a:rPr lang="fr-CH" b="0" baseline="0" dirty="0" smtClean="0"/>
              <a:t>.</a:t>
            </a:r>
            <a:endParaRPr lang="de-CH" b="0"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14</a:t>
            </a:fld>
            <a:endParaRPr lang="de-CH" dirty="0"/>
          </a:p>
        </p:txBody>
      </p:sp>
    </p:spTree>
    <p:extLst>
      <p:ext uri="{BB962C8B-B14F-4D97-AF65-F5344CB8AC3E}">
        <p14:creationId xmlns:p14="http://schemas.microsoft.com/office/powerpoint/2010/main" val="3783332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b="1" dirty="0" smtClean="0"/>
              <a:t>***Pflichtinhalt***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CH"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de-CH" b="1" dirty="0" smtClean="0"/>
              <a:t>Ziel</a:t>
            </a:r>
            <a:r>
              <a:rPr lang="de-CH" b="1" baseline="0" dirty="0" smtClean="0"/>
              <a:t>/Kernaussage</a:t>
            </a:r>
            <a:endParaRPr lang="de-CH" b="1" dirty="0" smtClean="0"/>
          </a:p>
          <a:p>
            <a:pPr>
              <a:lnSpc>
                <a:spcPct val="150000"/>
              </a:lnSpc>
            </a:pPr>
            <a:r>
              <a:rPr lang="de-CH" dirty="0" smtClean="0"/>
              <a:t>Mehrere Berufe gleichzeitig suchen</a:t>
            </a:r>
          </a:p>
          <a:p>
            <a:pPr>
              <a:lnSpc>
                <a:spcPct val="150000"/>
              </a:lnSpc>
            </a:pPr>
            <a:r>
              <a:rPr lang="de-CH" dirty="0" smtClean="0"/>
              <a:t>Eine</a:t>
            </a:r>
            <a:r>
              <a:rPr lang="de-CH" baseline="0" dirty="0" smtClean="0"/>
              <a:t> Alternative («</a:t>
            </a:r>
            <a:r>
              <a:rPr lang="de-CH" dirty="0" smtClean="0"/>
              <a:t>Plan B») haben</a:t>
            </a:r>
          </a:p>
          <a:p>
            <a:pPr>
              <a:lnSpc>
                <a:spcPct val="150000"/>
              </a:lnSpc>
            </a:pPr>
            <a:r>
              <a:rPr lang="de-CH" dirty="0" smtClean="0"/>
              <a:t>Jeder Mensch eignet sich für mehr als einen Beruf </a:t>
            </a:r>
          </a:p>
          <a:p>
            <a:pPr>
              <a:lnSpc>
                <a:spcPct val="150000"/>
              </a:lnSpc>
            </a:pPr>
            <a:endParaRPr lang="de-CH" dirty="0" smtClean="0"/>
          </a:p>
          <a:p>
            <a:pPr marL="0" marR="0" lvl="0" indent="0" algn="l" defTabSz="457200" rtl="0" eaLnBrk="1" fontAlgn="auto" latinLnBrk="0" hangingPunct="1">
              <a:lnSpc>
                <a:spcPct val="150000"/>
              </a:lnSpc>
              <a:spcBef>
                <a:spcPts val="0"/>
              </a:spcBef>
              <a:spcAft>
                <a:spcPts val="0"/>
              </a:spcAft>
              <a:buClrTx/>
              <a:buSzTx/>
              <a:buFontTx/>
              <a:buNone/>
              <a:tabLst/>
              <a:defRPr/>
            </a:pPr>
            <a:r>
              <a:rPr lang="de-CH" dirty="0" smtClean="0"/>
              <a:t>Bild: Adobe</a:t>
            </a:r>
            <a:r>
              <a:rPr lang="de-CH" baseline="0" dirty="0" smtClean="0"/>
              <a:t> S</a:t>
            </a:r>
            <a:r>
              <a:rPr lang="de-CH" dirty="0" smtClean="0"/>
              <a:t>tock 2020</a:t>
            </a:r>
          </a:p>
          <a:p>
            <a:pPr>
              <a:lnSpc>
                <a:spcPct val="150000"/>
              </a:lnSpc>
            </a:pPr>
            <a:endParaRPr lang="de-CH"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de-CH" b="1"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15</a:t>
            </a:fld>
            <a:endParaRPr lang="de-CH" dirty="0"/>
          </a:p>
        </p:txBody>
      </p:sp>
    </p:spTree>
    <p:extLst>
      <p:ext uri="{BB962C8B-B14F-4D97-AF65-F5344CB8AC3E}">
        <p14:creationId xmlns:p14="http://schemas.microsoft.com/office/powerpoint/2010/main" val="2723892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b="1" dirty="0" smtClean="0"/>
              <a:t>Ziel/Kernaussage</a:t>
            </a:r>
          </a:p>
          <a:p>
            <a:r>
              <a:rPr lang="de-CH" dirty="0" smtClean="0"/>
              <a:t>Die meisten Betriebe stützen sich bei der Auswahl von Lernenden i.d.R. auf mehrere Kriterien und nicht allein auf Eignungstests oder Schulnoten.</a:t>
            </a:r>
            <a:br>
              <a:rPr lang="de-CH" dirty="0" smtClean="0"/>
            </a:br>
            <a:r>
              <a:rPr lang="de-CH" dirty="0" smtClean="0"/>
              <a:t>Das Auswahlverfahren ist abhängig von der Grösse des Betriebs bzw. vom Beruf &gt; sich genau erkundigen, was der jeweilige Betrieb fordert – das kann von Betrieb zu Betrieb sehr unterschiedlich sein. Auch Angebot und Nachfrage auf dem Lehrstellenmarkt haben Einfluss auf Erfolg bzw. Misserfolg bei der Lehrstellensuche.</a:t>
            </a:r>
          </a:p>
          <a:p>
            <a:endParaRPr lang="de-CH" dirty="0" smtClean="0"/>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16</a:t>
            </a:fld>
            <a:endParaRPr lang="de-CH" dirty="0"/>
          </a:p>
        </p:txBody>
      </p:sp>
    </p:spTree>
    <p:extLst>
      <p:ext uri="{BB962C8B-B14F-4D97-AF65-F5344CB8AC3E}">
        <p14:creationId xmlns:p14="http://schemas.microsoft.com/office/powerpoint/2010/main" val="2817622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b="1" dirty="0" smtClean="0">
                <a:solidFill>
                  <a:srgbClr val="FF0000"/>
                </a:solidFill>
                <a:effectLst>
                  <a:outerShdw blurRad="38100" dist="38100" dir="2700000" algn="tl">
                    <a:srgbClr val="000000">
                      <a:alpha val="43137"/>
                    </a:srgbClr>
                  </a:outerShdw>
                </a:effectLst>
              </a:rPr>
              <a:t>***Pflichtinhalt***</a:t>
            </a:r>
          </a:p>
          <a:p>
            <a:endParaRPr lang="de-CH" sz="1100" b="1"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Ziel/Kernaussage </a:t>
            </a:r>
            <a:endParaRPr lang="de-CH" sz="11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sz="1100" kern="1200" dirty="0" smtClean="0">
                <a:solidFill>
                  <a:schemeClr val="tx1"/>
                </a:solidFill>
                <a:effectLst/>
                <a:latin typeface="+mn-lt"/>
                <a:ea typeface="+mn-ea"/>
                <a:cs typeface="+mn-cs"/>
              </a:rPr>
              <a:t>Auf</a:t>
            </a:r>
            <a:r>
              <a:rPr lang="de-CH" sz="1100" kern="1200" baseline="0" dirty="0" smtClean="0">
                <a:solidFill>
                  <a:schemeClr val="tx1"/>
                </a:solidFill>
                <a:effectLst/>
                <a:latin typeface="+mn-lt"/>
                <a:ea typeface="+mn-ea"/>
                <a:cs typeface="+mn-cs"/>
              </a:rPr>
              <a:t> bb.ch können offene Lehrstellen schweizweit gesucht werden, was vor allem in Grenzgebieten des Kantons sinnvoll ist. Ebenfalls kann dort ein Suchradius bestimmt werden. </a:t>
            </a:r>
            <a:r>
              <a:rPr lang="de-CH" sz="1100" kern="1200" dirty="0" smtClean="0">
                <a:solidFill>
                  <a:schemeClr val="tx1"/>
                </a:solidFill>
                <a:effectLst/>
                <a:latin typeface="+mn-lt"/>
                <a:ea typeface="+mn-ea"/>
                <a:cs typeface="+mn-cs"/>
              </a:rPr>
              <a:t>Diese</a:t>
            </a:r>
            <a:r>
              <a:rPr lang="de-CH" sz="1100" kern="1200" baseline="0" dirty="0" smtClean="0">
                <a:solidFill>
                  <a:schemeClr val="tx1"/>
                </a:solidFill>
                <a:effectLst/>
                <a:latin typeface="+mn-lt"/>
                <a:ea typeface="+mn-ea"/>
                <a:cs typeface="+mn-cs"/>
              </a:rPr>
              <a:t> Aufschaltung geschieht jeweils anfangs August. </a:t>
            </a:r>
            <a:endParaRPr lang="de-CH" sz="1100" kern="1200" dirty="0" smtClean="0">
              <a:solidFill>
                <a:schemeClr val="tx1"/>
              </a:solidFill>
              <a:effectLst/>
              <a:latin typeface="+mn-lt"/>
              <a:ea typeface="+mn-ea"/>
              <a:cs typeface="+mn-cs"/>
            </a:endParaRP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Mittlerweile werden nicht mehr alle offenen</a:t>
            </a:r>
            <a:r>
              <a:rPr lang="de-CH" sz="1100" kern="1200" baseline="0" dirty="0" smtClean="0">
                <a:solidFill>
                  <a:schemeClr val="tx1"/>
                </a:solidFill>
                <a:effectLst/>
                <a:latin typeface="+mn-lt"/>
                <a:ea typeface="+mn-ea"/>
                <a:cs typeface="+mn-cs"/>
              </a:rPr>
              <a:t> Lehrstellen auf einer der öffentlichen Plattformen ausgeschrieben. Es gibt daneben private Anbieter, wie </a:t>
            </a:r>
            <a:r>
              <a:rPr lang="de-CH" sz="1100" kern="1200" baseline="0" dirty="0" err="1" smtClean="0">
                <a:solidFill>
                  <a:schemeClr val="tx1"/>
                </a:solidFill>
                <a:effectLst/>
                <a:latin typeface="+mn-lt"/>
                <a:ea typeface="+mn-ea"/>
                <a:cs typeface="+mn-cs"/>
              </a:rPr>
              <a:t>Yousty</a:t>
            </a:r>
            <a:r>
              <a:rPr lang="de-CH" sz="1100" kern="1200" baseline="0" dirty="0" smtClean="0">
                <a:solidFill>
                  <a:schemeClr val="tx1"/>
                </a:solidFill>
                <a:effectLst/>
                <a:latin typeface="+mn-lt"/>
                <a:ea typeface="+mn-ea"/>
                <a:cs typeface="+mn-cs"/>
              </a:rPr>
              <a:t> und Gateway. Einige Firmen arbeiten ausschliesslich mit einem privaten Anbieter zusammen. Auf </a:t>
            </a:r>
            <a:r>
              <a:rPr lang="de-CH" sz="1100" kern="1200" baseline="0" dirty="0" err="1" smtClean="0">
                <a:solidFill>
                  <a:schemeClr val="tx1"/>
                </a:solidFill>
                <a:effectLst/>
                <a:latin typeface="+mn-lt"/>
                <a:ea typeface="+mn-ea"/>
                <a:cs typeface="+mn-cs"/>
              </a:rPr>
              <a:t>Yousty</a:t>
            </a:r>
            <a:r>
              <a:rPr lang="de-CH" sz="1100" kern="1200" baseline="0" dirty="0" smtClean="0">
                <a:solidFill>
                  <a:schemeClr val="tx1"/>
                </a:solidFill>
                <a:effectLst/>
                <a:latin typeface="+mn-lt"/>
                <a:ea typeface="+mn-ea"/>
                <a:cs typeface="+mn-cs"/>
              </a:rPr>
              <a:t> werden die Lehrstellen teilweise schon 2 Jahre im Voraus mittels eines Ampelsystems ausgeschrieben</a:t>
            </a:r>
          </a:p>
          <a:p>
            <a:endParaRPr lang="de-CH" sz="11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100" b="1" kern="1200" dirty="0" smtClean="0">
                <a:solidFill>
                  <a:schemeClr val="tx1"/>
                </a:solidFill>
                <a:effectLst/>
                <a:latin typeface="+mn-lt"/>
                <a:ea typeface="+mn-ea"/>
                <a:cs typeface="+mn-cs"/>
              </a:rPr>
              <a:t>Hinweis</a:t>
            </a:r>
            <a:endParaRPr lang="de-CH" sz="1100" kern="1200" dirty="0" smtClean="0">
              <a:solidFill>
                <a:schemeClr val="tx1"/>
              </a:solidFill>
              <a:effectLst/>
              <a:latin typeface="+mn-lt"/>
              <a:ea typeface="+mn-ea"/>
              <a:cs typeface="+mn-cs"/>
            </a:endParaRPr>
          </a:p>
          <a:p>
            <a:r>
              <a:rPr lang="de-CH" sz="1100" kern="1200" baseline="0" dirty="0" smtClean="0">
                <a:solidFill>
                  <a:schemeClr val="tx1"/>
                </a:solidFill>
                <a:effectLst/>
                <a:latin typeface="+mn-lt"/>
                <a:ea typeface="+mn-ea"/>
                <a:cs typeface="+mn-cs"/>
              </a:rPr>
              <a:t>Im Jahr 2021 werden im Kanton Bern die Lehrstellen Anfang August aufgeschaltet. Einige Nachbarkantone haben jedoch die offenen Lehrstellen bereits im April publiziert (siehe Liste unter: https://www.berufsberatung.ch/dyn/show/165765). </a:t>
            </a:r>
          </a:p>
          <a:p>
            <a:endParaRPr lang="de-CH" sz="1100" b="1"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Unterlagen zum Mitgeben </a:t>
            </a:r>
          </a:p>
          <a:p>
            <a:r>
              <a:rPr lang="de-CH" sz="1100" i="1" kern="1200" dirty="0" smtClean="0">
                <a:solidFill>
                  <a:schemeClr val="tx1"/>
                </a:solidFill>
                <a:effectLst/>
                <a:latin typeface="+mn-lt"/>
                <a:ea typeface="+mn-ea"/>
                <a:cs typeface="+mn-cs"/>
              </a:rPr>
              <a:t>A6 Karte / Flyer BIZ App</a:t>
            </a:r>
          </a:p>
          <a:p>
            <a:r>
              <a:rPr lang="de-CH" sz="1100" b="1" kern="1200" dirty="0" smtClean="0">
                <a:solidFill>
                  <a:schemeClr val="tx1"/>
                </a:solidFill>
                <a:effectLst/>
                <a:latin typeface="+mn-lt"/>
                <a:ea typeface="+mn-ea"/>
                <a:cs typeface="+mn-cs"/>
              </a:rPr>
              <a:t> </a:t>
            </a:r>
            <a:endParaRPr lang="de-CH" sz="1100"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Technische Infos</a:t>
            </a:r>
            <a:endParaRPr lang="de-CH" sz="1100" kern="1200" dirty="0" smtClean="0">
              <a:solidFill>
                <a:schemeClr val="tx1"/>
              </a:solidFill>
              <a:effectLst/>
              <a:latin typeface="+mn-lt"/>
              <a:ea typeface="+mn-ea"/>
              <a:cs typeface="+mn-cs"/>
            </a:endParaRPr>
          </a:p>
          <a:p>
            <a:r>
              <a:rPr lang="de-CH" sz="1100" kern="1200" dirty="0" smtClean="0">
                <a:solidFill>
                  <a:schemeClr val="tx1"/>
                </a:solidFill>
                <a:effectLst/>
                <a:latin typeface="+mn-lt"/>
                <a:ea typeface="+mn-ea"/>
                <a:cs typeface="+mn-cs"/>
              </a:rPr>
              <a:t>Mit einem Klick auf die drei Logos in der linken</a:t>
            </a:r>
            <a:r>
              <a:rPr lang="de-CH" sz="1100" kern="1200" baseline="0" dirty="0" smtClean="0">
                <a:solidFill>
                  <a:schemeClr val="tx1"/>
                </a:solidFill>
                <a:effectLst/>
                <a:latin typeface="+mn-lt"/>
                <a:ea typeface="+mn-ea"/>
                <a:cs typeface="+mn-cs"/>
              </a:rPr>
              <a:t> Spalte gelangt man direkt auf die jeweilige Homepage.</a:t>
            </a:r>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17</a:t>
            </a:fld>
            <a:endParaRPr lang="de-CH" dirty="0"/>
          </a:p>
        </p:txBody>
      </p:sp>
    </p:spTree>
    <p:extLst>
      <p:ext uri="{BB962C8B-B14F-4D97-AF65-F5344CB8AC3E}">
        <p14:creationId xmlns:p14="http://schemas.microsoft.com/office/powerpoint/2010/main" val="437340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b="1" dirty="0" smtClean="0"/>
              <a:t>Inhalt/</a:t>
            </a:r>
            <a:r>
              <a:rPr lang="de-CH" b="1" baseline="0" dirty="0" smtClean="0"/>
              <a:t> Kernaussage:</a:t>
            </a:r>
          </a:p>
          <a:p>
            <a:r>
              <a:rPr lang="de-CH" sz="1100" b="0" i="0" kern="1200" dirty="0" smtClean="0">
                <a:solidFill>
                  <a:schemeClr val="tx1"/>
                </a:solidFill>
                <a:effectLst/>
                <a:latin typeface="+mn-lt"/>
                <a:ea typeface="+mn-ea"/>
                <a:cs typeface="+mn-cs"/>
              </a:rPr>
              <a:t>Das Schweizer Bildungssystem besteht aus vielen kombinierbaren Bausteinen. Es gibt für jeden Menschen den passenden Weg zur beruflichen Entwicklung. Wie es funktioniert und wie die BIZ Kanton Bern unterstützen, erklärt dieses Video.</a:t>
            </a:r>
            <a:endParaRPr lang="de-CH" dirty="0" smtClean="0"/>
          </a:p>
          <a:p>
            <a:endParaRPr lang="de-CH" dirty="0" smtClean="0"/>
          </a:p>
          <a:p>
            <a:r>
              <a:rPr lang="de-CH" b="1" dirty="0" smtClean="0"/>
              <a:t>Hinweis: </a:t>
            </a:r>
          </a:p>
          <a:p>
            <a:r>
              <a:rPr lang="de-CH" dirty="0" smtClean="0"/>
              <a:t>Das Bild ist verlinkt.</a:t>
            </a:r>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18</a:t>
            </a:fld>
            <a:endParaRPr lang="de-CH" dirty="0"/>
          </a:p>
        </p:txBody>
      </p:sp>
    </p:spTree>
    <p:extLst>
      <p:ext uri="{BB962C8B-B14F-4D97-AF65-F5344CB8AC3E}">
        <p14:creationId xmlns:p14="http://schemas.microsoft.com/office/powerpoint/2010/main" val="2214835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b="1" dirty="0" smtClean="0"/>
              <a:t>***Pflichtinhalt*** </a:t>
            </a:r>
          </a:p>
          <a:p>
            <a:endParaRPr lang="de-CH" sz="1100" b="1"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Ziel/Kernaussage </a:t>
            </a:r>
          </a:p>
          <a:p>
            <a:r>
              <a:rPr lang="de-CH" sz="1100" kern="1200" dirty="0" smtClean="0">
                <a:solidFill>
                  <a:schemeClr val="tx1"/>
                </a:solidFill>
                <a:effectLst/>
                <a:latin typeface="+mn-lt"/>
                <a:ea typeface="+mn-ea"/>
                <a:cs typeface="+mn-cs"/>
              </a:rPr>
              <a:t>Ein Grund, weshalb die erste Berufs- und Ausbildungswahl nicht endgültig sein muss, besteht darin, dass das schweizerische Bildungssystem durchlässig gestaltet ist. Grundsätzlich ist es in zwei (farblich getrennte) Bereiche unterteilt: </a:t>
            </a:r>
          </a:p>
          <a:p>
            <a:r>
              <a:rPr lang="de-CH" sz="1100" kern="1200" dirty="0" smtClean="0">
                <a:solidFill>
                  <a:schemeClr val="tx1"/>
                </a:solidFill>
                <a:effectLst/>
                <a:latin typeface="+mn-lt"/>
                <a:ea typeface="+mn-ea"/>
                <a:cs typeface="+mn-cs"/>
              </a:rPr>
              <a:t> </a:t>
            </a:r>
          </a:p>
          <a:p>
            <a:pPr lvl="0"/>
            <a:r>
              <a:rPr lang="de-CH" sz="1100" kern="1200" dirty="0" smtClean="0">
                <a:solidFill>
                  <a:schemeClr val="tx1"/>
                </a:solidFill>
                <a:effectLst/>
                <a:latin typeface="+mn-lt"/>
                <a:ea typeface="+mn-ea"/>
                <a:cs typeface="+mn-cs"/>
              </a:rPr>
              <a:t>Blau für Berufliche Grundbildung </a:t>
            </a:r>
          </a:p>
          <a:p>
            <a:pPr lvl="0"/>
            <a:r>
              <a:rPr lang="de-CH" sz="1100" kern="1200" dirty="0" smtClean="0">
                <a:solidFill>
                  <a:schemeClr val="tx1"/>
                </a:solidFill>
                <a:effectLst/>
                <a:latin typeface="+mn-lt"/>
                <a:ea typeface="+mn-ea"/>
                <a:cs typeface="+mn-cs"/>
              </a:rPr>
              <a:t>Rot für Mittelschulbildung</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Nach der obligatorischen Schulzeit besuchen rund 2/3 aller Jugendlichen eine berufliche Grundbildung, ca. 10% ein Brückenangebot, ca. 20% eine Mittelschule und ca. 5% haben keinen Anschluss. </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Es gibt ca. 250 Berufe auf EFZ-Niveau (3- und 4-jährige Lehre), auch HMS (4 Jahre) und IMS (4 Jahre) schliessen mit EFZ und BMS ab. Berufe auf EBA-Niveau dauern 2 Jahre und sind die (schulisch) einfachere Version der EFZ-Berufe  </a:t>
            </a:r>
          </a:p>
          <a:p>
            <a:r>
              <a:rPr lang="de-CH" sz="1100" kern="1200" dirty="0" smtClean="0">
                <a:solidFill>
                  <a:schemeClr val="tx1"/>
                </a:solidFill>
                <a:effectLst/>
                <a:latin typeface="+mn-lt"/>
                <a:ea typeface="+mn-ea"/>
                <a:cs typeface="+mn-cs"/>
              </a:rPr>
              <a:t>Mittelschulen, HMS und IMS sind nur mit Empfehlung durch die Lehrkräfte resp. nach einer erfolgreichen Aufnahmeprüfung zu erreichen.</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Nach einem EFZ-Abschluss sind viele Weiterbildungsmöglichkeiten möglich (BP, HFP, HF). Mit zusätzlichem Diplom einer BMS (s. Folien 29+30) / </a:t>
            </a:r>
            <a:r>
              <a:rPr lang="de-CH" sz="1100" kern="1200" dirty="0" err="1" smtClean="0">
                <a:solidFill>
                  <a:schemeClr val="tx1"/>
                </a:solidFill>
                <a:effectLst/>
                <a:latin typeface="+mn-lt"/>
                <a:ea typeface="+mn-ea"/>
                <a:cs typeface="+mn-cs"/>
              </a:rPr>
              <a:t>Passerelle</a:t>
            </a:r>
            <a:r>
              <a:rPr lang="de-CH" sz="1100" kern="1200" dirty="0" smtClean="0">
                <a:solidFill>
                  <a:schemeClr val="tx1"/>
                </a:solidFill>
                <a:effectLst/>
                <a:latin typeface="+mn-lt"/>
                <a:ea typeface="+mn-ea"/>
                <a:cs typeface="+mn-cs"/>
              </a:rPr>
              <a:t> auch Zugang zu einem Studium an einer Hochschule (FH / Uni / ETH) möglich. </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Brückenangebote: Schule, Praktikum, </a:t>
            </a:r>
            <a:r>
              <a:rPr lang="de-CH" sz="1100" kern="1200" dirty="0" err="1" smtClean="0">
                <a:solidFill>
                  <a:schemeClr val="tx1"/>
                </a:solidFill>
                <a:effectLst/>
                <a:latin typeface="+mn-lt"/>
                <a:ea typeface="+mn-ea"/>
                <a:cs typeface="+mn-cs"/>
              </a:rPr>
              <a:t>Vorlehre</a:t>
            </a:r>
            <a:r>
              <a:rPr lang="de-CH" sz="1100" kern="1200" dirty="0" smtClean="0">
                <a:solidFill>
                  <a:schemeClr val="tx1"/>
                </a:solidFill>
                <a:effectLst/>
                <a:latin typeface="+mn-lt"/>
                <a:ea typeface="+mn-ea"/>
                <a:cs typeface="+mn-cs"/>
              </a:rPr>
              <a:t>, Sprachjahre etc. Viele verschiedene Varianten sind möglich  </a:t>
            </a:r>
          </a:p>
          <a:p>
            <a:endParaRPr lang="de-CH" sz="1100"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Weitere Infos</a:t>
            </a:r>
          </a:p>
          <a:p>
            <a:r>
              <a:rPr lang="de-CH" sz="1100" kern="1200" dirty="0" smtClean="0">
                <a:solidFill>
                  <a:schemeClr val="tx1"/>
                </a:solidFill>
                <a:effectLst/>
                <a:latin typeface="+mn-lt"/>
                <a:ea typeface="+mn-ea"/>
                <a:cs typeface="+mn-cs"/>
              </a:rPr>
              <a:t>Sekundarstufe II ausführlicher erklären. Tertiärstufe nach Bedarf oder bei Fragen. EBA-Lehre und Übergang zu EFZ bei Realklassen miteinbeziehen. Mittelschulbildung ausführlich nur bei Sek.- und Spez. Sek.-Klassen. </a:t>
            </a:r>
          </a:p>
          <a:p>
            <a:r>
              <a:rPr lang="de-CH" sz="1100" kern="1200" dirty="0" smtClean="0">
                <a:solidFill>
                  <a:schemeClr val="tx1"/>
                </a:solidFill>
                <a:effectLst/>
                <a:latin typeface="+mn-lt"/>
                <a:ea typeface="+mn-ea"/>
                <a:cs typeface="+mn-cs"/>
              </a:rPr>
              <a:t> </a:t>
            </a:r>
          </a:p>
          <a:p>
            <a:r>
              <a:rPr lang="de-CH" sz="1100" b="1" kern="1200" dirty="0" smtClean="0">
                <a:solidFill>
                  <a:schemeClr val="tx1"/>
                </a:solidFill>
                <a:effectLst/>
                <a:latin typeface="+mn-lt"/>
                <a:ea typeface="+mn-ea"/>
                <a:cs typeface="+mn-cs"/>
              </a:rPr>
              <a:t>Unterlagen zum Mitgeben </a:t>
            </a:r>
          </a:p>
          <a:p>
            <a:r>
              <a:rPr lang="de-CH" sz="1100" b="0" i="1" kern="1200" dirty="0" smtClean="0">
                <a:solidFill>
                  <a:schemeClr val="tx1"/>
                </a:solidFill>
                <a:effectLst/>
                <a:latin typeface="+mn-lt"/>
                <a:ea typeface="+mn-ea"/>
                <a:cs typeface="+mn-cs"/>
              </a:rPr>
              <a:t>Flyer Wir zeigen Wege auf. Das Bildungssystem der Schweiz.</a:t>
            </a:r>
          </a:p>
          <a:p>
            <a:r>
              <a:rPr lang="de-CH" sz="1100" i="1" kern="1200" dirty="0" smtClean="0">
                <a:solidFill>
                  <a:schemeClr val="tx1"/>
                </a:solidFill>
                <a:effectLst/>
                <a:latin typeface="+mn-lt"/>
                <a:ea typeface="+mn-ea"/>
                <a:cs typeface="+mn-cs"/>
              </a:rPr>
              <a:t>Broschüren zur Bildungsgrafik (BMS, FMS, WMS, Gymnasium, Berufliche Grundbildung und Brückenangebote).</a:t>
            </a:r>
          </a:p>
          <a:p>
            <a:pPr>
              <a:lnSpc>
                <a:spcPct val="150000"/>
              </a:lnSpc>
            </a:pPr>
            <a:endParaRPr lang="de-CH"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de-CH" b="1"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19</a:t>
            </a:fld>
            <a:endParaRPr lang="de-CH" dirty="0"/>
          </a:p>
        </p:txBody>
      </p:sp>
    </p:spTree>
    <p:extLst>
      <p:ext uri="{BB962C8B-B14F-4D97-AF65-F5344CB8AC3E}">
        <p14:creationId xmlns:p14="http://schemas.microsoft.com/office/powerpoint/2010/main" val="174637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b="1" dirty="0" smtClean="0"/>
              <a:t>Ziel/</a:t>
            </a:r>
            <a:r>
              <a:rPr lang="de-CH" b="1" baseline="0" dirty="0" smtClean="0"/>
              <a:t>Kernaussage</a:t>
            </a:r>
            <a:endParaRPr lang="de-CH" b="1" dirty="0" smtClean="0"/>
          </a:p>
          <a:p>
            <a:r>
              <a:rPr lang="de-CH" dirty="0" smtClean="0"/>
              <a:t>Mittelschulen im Kanton Bern erklären</a:t>
            </a:r>
          </a:p>
          <a:p>
            <a:endParaRPr lang="de-CH" dirty="0" smtClean="0"/>
          </a:p>
          <a:p>
            <a:r>
              <a:rPr lang="de-CH" b="1" u="none" dirty="0" smtClean="0"/>
              <a:t>Weiterführende Informationen</a:t>
            </a:r>
          </a:p>
          <a:p>
            <a:r>
              <a:rPr lang="de-CH" b="0" u="sng" dirty="0" smtClean="0"/>
              <a:t>Gymnasium</a:t>
            </a:r>
          </a:p>
          <a:p>
            <a:r>
              <a:rPr lang="de-CH" dirty="0" smtClean="0"/>
              <a:t>Der</a:t>
            </a:r>
            <a:r>
              <a:rPr lang="de-CH" baseline="0" dirty="0" smtClean="0"/>
              <a:t> gymnasiale Bildungsgang richtet sich an Schüler und Schülerinnen mit guten bis sehr guten schulischen Leistungen.</a:t>
            </a:r>
          </a:p>
          <a:p>
            <a:r>
              <a:rPr lang="de-CH" baseline="0" dirty="0" smtClean="0"/>
              <a:t>Ausdauernde Lernbereitschaft und breites Interesse gelten als Voraussetzung für den Besuch des Gymnasiums.</a:t>
            </a:r>
            <a:endParaRPr lang="de-CH" dirty="0" smtClean="0"/>
          </a:p>
          <a:p>
            <a:endParaRPr lang="de-CH" dirty="0" smtClean="0"/>
          </a:p>
          <a:p>
            <a:r>
              <a:rPr lang="de-CH" dirty="0" smtClean="0"/>
              <a:t>10 Kantonale Gymnasien</a:t>
            </a:r>
          </a:p>
          <a:p>
            <a:r>
              <a:rPr lang="de-CH" dirty="0" smtClean="0"/>
              <a:t>An einer Schule in Biel:</a:t>
            </a:r>
            <a:r>
              <a:rPr lang="de-CH" baseline="0" dirty="0" smtClean="0"/>
              <a:t> </a:t>
            </a:r>
            <a:r>
              <a:rPr lang="de-CH" dirty="0" smtClean="0"/>
              <a:t>Unterricht</a:t>
            </a:r>
            <a:r>
              <a:rPr lang="de-CH" baseline="0" dirty="0" smtClean="0"/>
              <a:t> auf Französisch</a:t>
            </a:r>
          </a:p>
          <a:p>
            <a:endParaRPr lang="de-CH" baseline="0" dirty="0" smtClean="0"/>
          </a:p>
          <a:p>
            <a:r>
              <a:rPr lang="de-CH" baseline="0" dirty="0" smtClean="0"/>
              <a:t>Zusätzlich zu den Kantonalen Gymnasien:</a:t>
            </a:r>
          </a:p>
          <a:p>
            <a:r>
              <a:rPr lang="de-CH" baseline="0" dirty="0" smtClean="0"/>
              <a:t>Drei private, subventionierte Gymnasien und 1 privates Gymnasium</a:t>
            </a:r>
          </a:p>
          <a:p>
            <a:r>
              <a:rPr lang="de-CH" baseline="0" dirty="0" smtClean="0"/>
              <a:t>Grundlagenfächer obligatorisch für alle Schüler und Schülerinnen:</a:t>
            </a:r>
          </a:p>
          <a:p>
            <a:r>
              <a:rPr lang="de-CH" baseline="0" dirty="0" smtClean="0"/>
              <a:t>Sie garantieren die Breite der Ausbildung.</a:t>
            </a:r>
          </a:p>
          <a:p>
            <a:r>
              <a:rPr lang="de-CH" baseline="0" dirty="0" smtClean="0"/>
              <a:t>Zusätzlich Wahl eines Schwerpunkt- und eines Ergänzungsfaches sowie des Themas für die Maturaarbeit, um der Ausbildung ein individuelles Profil verpassen zu können</a:t>
            </a:r>
          </a:p>
          <a:p>
            <a:endParaRPr lang="de-CH" baseline="0" dirty="0" smtClean="0"/>
          </a:p>
          <a:p>
            <a:r>
              <a:rPr lang="de-CH" b="0" u="sng" baseline="0" dirty="0" smtClean="0"/>
              <a:t>Wirtschaftsmittelschule WMS</a:t>
            </a:r>
          </a:p>
          <a:p>
            <a:r>
              <a:rPr lang="de-CH" b="0" baseline="0" dirty="0" smtClean="0"/>
              <a:t>An den Wirtschaftsmittelschulen wird eine schulisch organisierte kaufmännische Grundbildung angeboten, welche zum Eidgenössischen Fähigkeitszeugnis «Kauffrau/Kaufmann» und in der Regel zum Erwerb der Berufsmaturität der Ausrichtung «Wirtschaft» (</a:t>
            </a:r>
            <a:r>
              <a:rPr lang="de-CH" baseline="0" dirty="0" smtClean="0"/>
              <a:t>Berufsmaturität der Ausrichtung Wirtschaft und</a:t>
            </a:r>
          </a:p>
          <a:p>
            <a:r>
              <a:rPr lang="de-CH" baseline="0" dirty="0" smtClean="0"/>
              <a:t>Dienstleistungen Wirtschaft) </a:t>
            </a:r>
            <a:r>
              <a:rPr lang="de-CH" b="0" baseline="0" dirty="0" smtClean="0"/>
              <a:t>führt.</a:t>
            </a:r>
          </a:p>
          <a:p>
            <a:endParaRPr lang="de-CH" b="0" baseline="0" dirty="0" smtClean="0"/>
          </a:p>
          <a:p>
            <a:r>
              <a:rPr lang="de-CH" b="0" baseline="0" dirty="0" smtClean="0"/>
              <a:t>Die Bildung in beruflicher Praxis ist in den Schulunterricht integriert und wird in einem ergänzenden betrieblichen Jahrespraktikum vertieft.</a:t>
            </a:r>
          </a:p>
          <a:p>
            <a:r>
              <a:rPr lang="de-CH" b="0" baseline="0" dirty="0" smtClean="0"/>
              <a:t>Auf einen möglichst direkten Bezug zur Arbeitswelt und zu Arbeitssituationen wird grossen Wert gelegt.</a:t>
            </a:r>
            <a:endParaRPr lang="de-CH" baseline="0" dirty="0" smtClean="0"/>
          </a:p>
          <a:p>
            <a:endParaRPr lang="de-CH" baseline="0" dirty="0" smtClean="0"/>
          </a:p>
          <a:p>
            <a:r>
              <a:rPr lang="de-CH" b="0" u="sng" baseline="0" dirty="0" smtClean="0"/>
              <a:t>Fachmittelschule FMS</a:t>
            </a:r>
          </a:p>
          <a:p>
            <a:r>
              <a:rPr lang="de-CH" baseline="0" dirty="0" smtClean="0"/>
              <a:t>5 Kantonale FMS</a:t>
            </a:r>
          </a:p>
          <a:p>
            <a:r>
              <a:rPr lang="de-CH" baseline="0" dirty="0" smtClean="0"/>
              <a:t>1 Private FMS an der NMS in Bern</a:t>
            </a:r>
          </a:p>
          <a:p>
            <a:endParaRPr lang="de-CH" baseline="0" dirty="0" smtClean="0"/>
          </a:p>
          <a:p>
            <a:r>
              <a:rPr lang="de-CH" i="1" baseline="0" dirty="0" smtClean="0"/>
              <a:t>Kantonale FMS:</a:t>
            </a:r>
            <a:endParaRPr lang="de-CH" baseline="0" dirty="0" smtClean="0"/>
          </a:p>
          <a:p>
            <a:r>
              <a:rPr lang="de-CH" baseline="0" dirty="0" smtClean="0"/>
              <a:t>Berufsfeld Gesundheit und Berufsfeld Soziale Arbeit</a:t>
            </a:r>
          </a:p>
          <a:p>
            <a:r>
              <a:rPr lang="de-CH" baseline="0" dirty="0" smtClean="0"/>
              <a:t>Fachmaturität Pädagogik</a:t>
            </a:r>
          </a:p>
          <a:p>
            <a:endParaRPr lang="de-CH" baseline="0" dirty="0" smtClean="0"/>
          </a:p>
          <a:p>
            <a:r>
              <a:rPr lang="de-CH" i="1" baseline="0" dirty="0" smtClean="0"/>
              <a:t>Private FMS:</a:t>
            </a:r>
            <a:endParaRPr lang="de-CH" baseline="0" dirty="0" smtClean="0"/>
          </a:p>
          <a:p>
            <a:r>
              <a:rPr lang="de-CH" baseline="0" dirty="0" smtClean="0"/>
              <a:t>Zusätzlich Schwerpunkt Information und Kommunikation möglich</a:t>
            </a:r>
          </a:p>
          <a:p>
            <a:endParaRPr lang="de-CH" baseline="0" dirty="0" smtClean="0"/>
          </a:p>
          <a:p>
            <a:r>
              <a:rPr lang="de-CH" b="0" u="sng" baseline="0" dirty="0" smtClean="0"/>
              <a:t>Informatikmittelschule</a:t>
            </a:r>
          </a:p>
          <a:p>
            <a:r>
              <a:rPr lang="de-CH" baseline="0" dirty="0" smtClean="0"/>
              <a:t>Auf die dreijährige Vollzeitausbildung folgt ein Praktikumsjahr in einer Firma. Die Informatikmittelschule ist eine Alternative zur Lehre für diejenigen Lernenden, welche gerne zur Schule gehen und grosses Interesse in den Bereichen Informatik und Wirtschaft aufweisen.</a:t>
            </a:r>
          </a:p>
          <a:p>
            <a:endParaRPr lang="de-CH" baseline="0" dirty="0" smtClean="0"/>
          </a:p>
          <a:p>
            <a:r>
              <a:rPr lang="de-CH" b="1" dirty="0" smtClean="0"/>
              <a:t>Unterlagen zum</a:t>
            </a:r>
            <a:r>
              <a:rPr lang="de-CH" b="1" baseline="0" dirty="0" smtClean="0"/>
              <a:t> Mitgeben</a:t>
            </a:r>
          </a:p>
          <a:p>
            <a:r>
              <a:rPr lang="de-CH" i="1" baseline="0" dirty="0" smtClean="0"/>
              <a:t>BAM-Broschüren</a:t>
            </a:r>
          </a:p>
          <a:p>
            <a:endParaRPr lang="de-CH"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smtClean="0"/>
              <a:t>Bild: Adobe</a:t>
            </a:r>
            <a:r>
              <a:rPr lang="de-CH" baseline="0" dirty="0" smtClean="0"/>
              <a:t> S</a:t>
            </a:r>
            <a:r>
              <a:rPr lang="de-CH" dirty="0" smtClean="0"/>
              <a:t>tock 2020</a:t>
            </a:r>
          </a:p>
          <a:p>
            <a:endParaRPr lang="de-CH" i="1"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20</a:t>
            </a:fld>
            <a:endParaRPr lang="de-CH" dirty="0"/>
          </a:p>
        </p:txBody>
      </p:sp>
    </p:spTree>
    <p:extLst>
      <p:ext uri="{BB962C8B-B14F-4D97-AF65-F5344CB8AC3E}">
        <p14:creationId xmlns:p14="http://schemas.microsoft.com/office/powerpoint/2010/main" val="3908015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b="1" dirty="0" smtClean="0"/>
              <a:t>***Pflichtinhalt*** </a:t>
            </a:r>
          </a:p>
          <a:p>
            <a:r>
              <a:rPr lang="de-CH" b="1" dirty="0" smtClean="0"/>
              <a:t>Wahlweise kann Folie 4</a:t>
            </a:r>
            <a:r>
              <a:rPr lang="de-CH" b="1" baseline="0" dirty="0" smtClean="0"/>
              <a:t> oder 5 </a:t>
            </a:r>
            <a:r>
              <a:rPr lang="de-CH" b="1" dirty="0" smtClean="0"/>
              <a:t>gezeigt werden.</a:t>
            </a:r>
          </a:p>
          <a:p>
            <a:endParaRPr lang="de-CH" dirty="0" smtClean="0"/>
          </a:p>
          <a:p>
            <a:r>
              <a:rPr lang="de-CH" b="1" dirty="0" smtClean="0"/>
              <a:t>Ziel/Kernaussage</a:t>
            </a:r>
          </a:p>
          <a:p>
            <a:r>
              <a:rPr lang="de-CH" dirty="0" smtClean="0"/>
              <a:t>Hier geht es darum</a:t>
            </a:r>
            <a:r>
              <a:rPr lang="de-CH" baseline="0" dirty="0" smtClean="0"/>
              <a:t> </a:t>
            </a:r>
            <a:r>
              <a:rPr lang="de-CH" dirty="0" smtClean="0"/>
              <a:t>zu zeigen, was in der EO/KO heute vermittelt wird:</a:t>
            </a:r>
          </a:p>
          <a:p>
            <a:endParaRPr lang="de-CH" dirty="0" smtClean="0"/>
          </a:p>
          <a:p>
            <a:pPr>
              <a:lnSpc>
                <a:spcPct val="150000"/>
              </a:lnSpc>
            </a:pPr>
            <a:r>
              <a:rPr lang="de-CH" dirty="0" smtClean="0"/>
              <a:t>Berufswahlschritte kennen</a:t>
            </a:r>
          </a:p>
          <a:p>
            <a:pPr>
              <a:lnSpc>
                <a:spcPct val="150000"/>
              </a:lnSpc>
            </a:pPr>
            <a:r>
              <a:rPr lang="de-CH" dirty="0" smtClean="0"/>
              <a:t>Das Bildungssystem kennen</a:t>
            </a:r>
          </a:p>
          <a:p>
            <a:pPr>
              <a:lnSpc>
                <a:spcPct val="150000"/>
              </a:lnSpc>
            </a:pPr>
            <a:r>
              <a:rPr lang="de-CH" dirty="0" smtClean="0"/>
              <a:t>Lehrstellen finden</a:t>
            </a:r>
          </a:p>
          <a:p>
            <a:pPr>
              <a:lnSpc>
                <a:spcPct val="150000"/>
              </a:lnSpc>
            </a:pPr>
            <a:r>
              <a:rPr lang="de-CH" dirty="0" smtClean="0"/>
              <a:t>Infothek kennen</a:t>
            </a:r>
          </a:p>
          <a:p>
            <a:pPr>
              <a:lnSpc>
                <a:spcPct val="150000"/>
              </a:lnSpc>
            </a:pPr>
            <a:r>
              <a:rPr lang="de-CH" dirty="0" smtClean="0"/>
              <a:t>Unterstützung holen</a:t>
            </a:r>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1112235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b="1" dirty="0" smtClean="0"/>
              <a:t>***Pflichtinhalt*** </a:t>
            </a:r>
          </a:p>
          <a:p>
            <a:endParaRPr lang="de-CH" sz="1100" b="1"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Ziel/Kernaussage</a:t>
            </a:r>
          </a:p>
          <a:p>
            <a:r>
              <a:rPr lang="de-CH" sz="1100" b="0" kern="1200" dirty="0" smtClean="0">
                <a:solidFill>
                  <a:schemeClr val="tx1"/>
                </a:solidFill>
                <a:effectLst/>
                <a:latin typeface="+mn-lt"/>
                <a:ea typeface="+mn-ea"/>
                <a:cs typeface="+mn-cs"/>
              </a:rPr>
              <a:t>Die Hauptangebote der BIZ</a:t>
            </a:r>
            <a:br>
              <a:rPr lang="de-CH" sz="1100" b="0" kern="1200" dirty="0" smtClean="0">
                <a:solidFill>
                  <a:schemeClr val="tx1"/>
                </a:solidFill>
                <a:effectLst/>
                <a:latin typeface="+mn-lt"/>
                <a:ea typeface="+mn-ea"/>
                <a:cs typeface="+mn-cs"/>
              </a:rPr>
            </a:br>
            <a:endParaRPr lang="de-CH" sz="1100" b="1"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Weitere Infos</a:t>
            </a:r>
          </a:p>
          <a:p>
            <a:r>
              <a:rPr lang="de-CH" sz="1100" u="sng" kern="1200" dirty="0" smtClean="0">
                <a:solidFill>
                  <a:schemeClr val="tx1"/>
                </a:solidFill>
                <a:effectLst/>
                <a:latin typeface="+mn-lt"/>
                <a:ea typeface="+mn-ea"/>
                <a:cs typeface="+mn-cs"/>
              </a:rPr>
              <a:t>Beratung:</a:t>
            </a:r>
            <a:r>
              <a:rPr lang="de-CH" sz="1100" kern="1200" dirty="0" smtClean="0">
                <a:solidFill>
                  <a:schemeClr val="tx1"/>
                </a:solidFill>
                <a:effectLst/>
                <a:latin typeface="+mn-lt"/>
                <a:ea typeface="+mn-ea"/>
                <a:cs typeface="+mn-cs"/>
              </a:rPr>
              <a:t> Möglichkeiten und Chancen erkennen, Interessen und Fähigkeiten klären, Entscheide erarbeiten, weitere Schritte planen, Alternativen/Brückenangebote besprechen.</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Persönliches Gespräch, beim ersten Termin mit Eltern/-Begleitperson, je nach Bedarf mehrere Termine. Anmeldung erforderlich, Wartefristen. Auf Flyer mit Kontaktdaten hinweisen.</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Was heisst Beratung: Hilfe zur Selbsthilfe, Eigenaktivität von Jugendlichen und Unterstützung der Eltern sind zentral.</a:t>
            </a:r>
          </a:p>
          <a:p>
            <a:endParaRPr lang="de-CH" sz="11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sz="1100" i="0" u="sng" kern="1200" dirty="0" smtClean="0">
                <a:solidFill>
                  <a:schemeClr val="tx1"/>
                </a:solidFill>
                <a:effectLst/>
                <a:latin typeface="+mn-lt"/>
                <a:ea typeface="+mn-ea"/>
                <a:cs typeface="+mn-cs"/>
              </a:rPr>
              <a:t>Möglichkeit Bewerbungscheck:</a:t>
            </a:r>
            <a:r>
              <a:rPr lang="de-CH" sz="1100" i="0" u="sng" kern="1200" baseline="0" dirty="0" smtClean="0">
                <a:solidFill>
                  <a:schemeClr val="tx1"/>
                </a:solidFill>
                <a:effectLst/>
                <a:latin typeface="+mn-lt"/>
                <a:ea typeface="+mn-ea"/>
                <a:cs typeface="+mn-cs"/>
              </a:rPr>
              <a:t> </a:t>
            </a:r>
            <a:r>
              <a:rPr lang="de-CH" sz="1100" i="0" u="none" kern="1200" dirty="0" smtClean="0">
                <a:solidFill>
                  <a:schemeClr val="tx1"/>
                </a:solidFill>
                <a:effectLst/>
                <a:latin typeface="+mn-lt"/>
                <a:ea typeface="+mn-ea"/>
                <a:cs typeface="+mn-cs"/>
              </a:rPr>
              <a:t>Die</a:t>
            </a:r>
            <a:r>
              <a:rPr lang="de-CH" sz="1100" i="0" kern="1200" dirty="0" smtClean="0">
                <a:solidFill>
                  <a:schemeClr val="tx1"/>
                </a:solidFill>
                <a:effectLst/>
                <a:latin typeface="+mn-lt"/>
                <a:ea typeface="+mn-ea"/>
                <a:cs typeface="+mn-cs"/>
              </a:rPr>
              <a:t> Jugendlichen können sich online  für einen Bewerbungscheck im Rahmen von 30 min. anmelden. (Info für Beratungspersonen: Die Online-Anmeldung führt zu den Terminen für die </a:t>
            </a:r>
            <a:r>
              <a:rPr lang="de-CH" sz="1100" i="0" kern="1200" dirty="0" err="1" smtClean="0">
                <a:solidFill>
                  <a:schemeClr val="tx1"/>
                </a:solidFill>
                <a:effectLst/>
                <a:latin typeface="+mn-lt"/>
                <a:ea typeface="+mn-ea"/>
                <a:cs typeface="+mn-cs"/>
              </a:rPr>
              <a:t>LaufbahnKlärung</a:t>
            </a:r>
            <a:r>
              <a:rPr lang="de-CH" sz="1100" i="0" kern="1200" dirty="0" smtClean="0">
                <a:solidFill>
                  <a:schemeClr val="tx1"/>
                </a:solidFill>
                <a:effectLst/>
                <a:latin typeface="+mn-lt"/>
                <a:ea typeface="+mn-ea"/>
                <a:cs typeface="+mn-cs"/>
              </a:rPr>
              <a:t>).</a:t>
            </a:r>
          </a:p>
          <a:p>
            <a:endParaRPr lang="de-CH" sz="1100" kern="1200" dirty="0" smtClean="0">
              <a:solidFill>
                <a:schemeClr val="tx1"/>
              </a:solidFill>
              <a:effectLst/>
              <a:latin typeface="+mn-lt"/>
              <a:ea typeface="+mn-ea"/>
              <a:cs typeface="+mn-cs"/>
            </a:endParaRPr>
          </a:p>
          <a:p>
            <a:r>
              <a:rPr lang="de-CH" sz="1100" u="sng" kern="1200" dirty="0" smtClean="0">
                <a:solidFill>
                  <a:schemeClr val="tx1"/>
                </a:solidFill>
                <a:effectLst/>
                <a:latin typeface="+mn-lt"/>
                <a:ea typeface="+mn-ea"/>
                <a:cs typeface="+mn-cs"/>
              </a:rPr>
              <a:t>Infothek (Bild verlinkt mit Film</a:t>
            </a:r>
            <a:r>
              <a:rPr lang="de-CH" sz="1100" u="sng" kern="1200" baseline="0" dirty="0" smtClean="0">
                <a:solidFill>
                  <a:schemeClr val="tx1"/>
                </a:solidFill>
                <a:effectLst/>
                <a:latin typeface="+mn-lt"/>
                <a:ea typeface="+mn-ea"/>
                <a:cs typeface="+mn-cs"/>
              </a:rPr>
              <a:t> </a:t>
            </a:r>
            <a:r>
              <a:rPr lang="de-CH" sz="1100" u="sng" kern="1200" baseline="0" dirty="0" err="1" smtClean="0">
                <a:solidFill>
                  <a:schemeClr val="tx1"/>
                </a:solidFill>
                <a:effectLst/>
                <a:latin typeface="+mn-lt"/>
                <a:ea typeface="+mn-ea"/>
                <a:cs typeface="+mn-cs"/>
              </a:rPr>
              <a:t>IdZ</a:t>
            </a:r>
            <a:r>
              <a:rPr lang="de-CH" sz="1100" u="sng" kern="1200" baseline="0" dirty="0" smtClean="0">
                <a:solidFill>
                  <a:schemeClr val="tx1"/>
                </a:solidFill>
                <a:effectLst/>
                <a:latin typeface="+mn-lt"/>
                <a:ea typeface="+mn-ea"/>
                <a:cs typeface="+mn-cs"/>
              </a:rPr>
              <a:t>)</a:t>
            </a:r>
            <a:r>
              <a:rPr lang="de-CH" sz="1100" u="sng" kern="1200" dirty="0" smtClean="0">
                <a:solidFill>
                  <a:schemeClr val="tx1"/>
                </a:solidFill>
                <a:effectLst/>
                <a:latin typeface="+mn-lt"/>
                <a:ea typeface="+mn-ea"/>
                <a:cs typeface="+mn-cs"/>
              </a:rPr>
              <a:t>:</a:t>
            </a:r>
            <a:r>
              <a:rPr lang="de-CH" sz="1100" kern="1200" dirty="0" smtClean="0">
                <a:solidFill>
                  <a:schemeClr val="tx1"/>
                </a:solidFill>
                <a:effectLst/>
                <a:latin typeface="+mn-lt"/>
                <a:ea typeface="+mn-ea"/>
                <a:cs typeface="+mn-cs"/>
              </a:rPr>
              <a:t> Publikationen über Berufe, Schulen, Brückenangebote, Dokumentationen zu Studien an Fachhochschulen und Universitäten, Informationen zu Weiterbildungen und zur Laufbahnplanung, Lehrbetriebsadressen, Liste offener Lehrstellen, Stelleninserate für Hochschulabsolventinnen und -absolventen.</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Während den Öffnungszeiten: lesen, nachschlagen, Online-Recherche, Fragen stellen, Material ausleihen. Besuch ohne Anmeldung und kostenlos. Hinweis auf Flyer mit Öffnungszeiten und Anfahrtsplan. Angebot für Jugendliche und Erwachsene.</a:t>
            </a:r>
          </a:p>
          <a:p>
            <a:r>
              <a:rPr lang="de-CH" sz="1100" kern="1200" dirty="0" smtClean="0">
                <a:solidFill>
                  <a:schemeClr val="tx1"/>
                </a:solidFill>
                <a:effectLst/>
                <a:latin typeface="+mn-lt"/>
                <a:ea typeface="+mn-ea"/>
                <a:cs typeface="+mn-cs"/>
              </a:rPr>
              <a:t> </a:t>
            </a:r>
          </a:p>
          <a:p>
            <a:r>
              <a:rPr lang="de-CH" sz="1100" u="sng" kern="1200" dirty="0" smtClean="0">
                <a:solidFill>
                  <a:schemeClr val="tx1"/>
                </a:solidFill>
                <a:effectLst/>
                <a:latin typeface="+mn-lt"/>
                <a:ea typeface="+mn-ea"/>
                <a:cs typeface="+mn-cs"/>
              </a:rPr>
              <a:t>Kurzgespräche</a:t>
            </a:r>
            <a:r>
              <a:rPr lang="de-CH" sz="1100" u="sng" kern="1200" baseline="0" dirty="0" smtClean="0">
                <a:solidFill>
                  <a:schemeClr val="tx1"/>
                </a:solidFill>
                <a:effectLst/>
                <a:latin typeface="+mn-lt"/>
                <a:ea typeface="+mn-ea"/>
                <a:cs typeface="+mn-cs"/>
              </a:rPr>
              <a:t> im Schulhaus</a:t>
            </a:r>
            <a:r>
              <a:rPr lang="de-CH" sz="1100" kern="1200" dirty="0" smtClean="0">
                <a:solidFill>
                  <a:schemeClr val="tx1"/>
                </a:solidFill>
                <a:effectLst/>
                <a:latin typeface="+mn-lt"/>
                <a:ea typeface="+mn-ea"/>
                <a:cs typeface="+mn-cs"/>
              </a:rPr>
              <a:t>: Anmeldung/Turnus etc. erklären.</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Zusätzlich zu diesen Angeboten gibt es das CMBB (Case Management Berufsbildung) für Jugendliche und junge Erwachsene, die für den Einstieg in das Berufsleben in mehreren Bereichen Unterstützung benötigen (=  Mehrfachproblematik).</a:t>
            </a:r>
            <a:r>
              <a:rPr lang="de-CH" sz="1100" u="sng" kern="1200" dirty="0" smtClean="0">
                <a:solidFill>
                  <a:schemeClr val="tx1"/>
                </a:solidFill>
                <a:effectLst/>
                <a:latin typeface="+mn-lt"/>
                <a:ea typeface="+mn-ea"/>
                <a:cs typeface="+mn-cs"/>
              </a:rPr>
              <a:t> </a:t>
            </a:r>
            <a:endParaRPr lang="de-CH" sz="1100" kern="1200" dirty="0" smtClean="0">
              <a:solidFill>
                <a:schemeClr val="tx1"/>
              </a:solidFill>
              <a:effectLst/>
              <a:latin typeface="+mn-lt"/>
              <a:ea typeface="+mn-ea"/>
              <a:cs typeface="+mn-cs"/>
            </a:endParaRPr>
          </a:p>
          <a:p>
            <a:r>
              <a:rPr lang="de-CH" sz="1100" u="none" strike="noStrike" kern="1200" dirty="0" smtClean="0">
                <a:solidFill>
                  <a:schemeClr val="tx1"/>
                </a:solidFill>
                <a:effectLst/>
                <a:latin typeface="+mn-lt"/>
                <a:ea typeface="+mn-ea"/>
                <a:cs typeface="+mn-cs"/>
              </a:rPr>
              <a:t> </a:t>
            </a:r>
            <a:endParaRPr lang="de-CH" sz="1100" kern="1200" dirty="0" smtClean="0">
              <a:solidFill>
                <a:schemeClr val="tx1"/>
              </a:solidFill>
              <a:effectLst/>
              <a:latin typeface="+mn-lt"/>
              <a:ea typeface="+mn-ea"/>
              <a:cs typeface="+mn-cs"/>
            </a:endParaRPr>
          </a:p>
          <a:p>
            <a:r>
              <a:rPr lang="de-CH" sz="1100" kern="1200" dirty="0" smtClean="0">
                <a:solidFill>
                  <a:schemeClr val="tx1"/>
                </a:solidFill>
                <a:effectLst/>
                <a:latin typeface="+mn-lt"/>
                <a:ea typeface="+mn-ea"/>
                <a:cs typeface="+mn-cs"/>
              </a:rPr>
              <a:t>Ziele: Mehr Chancen für eine berufliche Grundbildung und beim Einstieg ins Erwerbsleben. Mehr Abschlüsse auf Sekundarstufe II und soziale und wirtschaftliche Eigenständigkeit.</a:t>
            </a:r>
          </a:p>
          <a:p>
            <a:r>
              <a:rPr lang="de-CH" sz="1100" u="none" strike="noStrike" kern="1200" dirty="0" smtClean="0">
                <a:solidFill>
                  <a:schemeClr val="tx1"/>
                </a:solidFill>
                <a:effectLst/>
                <a:latin typeface="+mn-lt"/>
                <a:ea typeface="+mn-ea"/>
                <a:cs typeface="+mn-cs"/>
              </a:rPr>
              <a:t> </a:t>
            </a:r>
            <a:endParaRPr lang="de-CH" sz="1100" kern="1200" dirty="0" smtClean="0">
              <a:solidFill>
                <a:schemeClr val="tx1"/>
              </a:solidFill>
              <a:effectLst/>
              <a:latin typeface="+mn-lt"/>
              <a:ea typeface="+mn-ea"/>
              <a:cs typeface="+mn-cs"/>
            </a:endParaRPr>
          </a:p>
          <a:p>
            <a:r>
              <a:rPr lang="de-CH" sz="1100" kern="1200" dirty="0" smtClean="0">
                <a:solidFill>
                  <a:schemeClr val="tx1"/>
                </a:solidFill>
                <a:effectLst/>
                <a:latin typeface="+mn-lt"/>
                <a:ea typeface="+mn-ea"/>
                <a:cs typeface="+mn-cs"/>
              </a:rPr>
              <a:t>Prozess: Der Case Manager ist Ansprechperson für alle Beteiligten (Eltern, Therapeuten, Lehrer, Behörden, etc.) und ist zuständig für das Fallmanagement. Die Jugendlichen bestimmen den Weg und arbeiten aktiv mit. Unterstützung erfolgt individuell und stufenübergreifend (Sek. I &gt; Sek. II &gt; Einstieg ins Erwerbsleben).</a:t>
            </a:r>
          </a:p>
          <a:p>
            <a:r>
              <a:rPr lang="de-CH" sz="1100" kern="1200" dirty="0" smtClean="0">
                <a:solidFill>
                  <a:schemeClr val="tx1"/>
                </a:solidFill>
                <a:effectLst/>
                <a:latin typeface="+mn-lt"/>
                <a:ea typeface="+mn-ea"/>
                <a:cs typeface="+mn-cs"/>
              </a:rPr>
              <a:t> </a:t>
            </a:r>
          </a:p>
          <a:p>
            <a:r>
              <a:rPr lang="de-CH" sz="1100" kern="1200" dirty="0" smtClean="0">
                <a:solidFill>
                  <a:schemeClr val="tx1"/>
                </a:solidFill>
                <a:effectLst/>
                <a:latin typeface="+mn-lt"/>
                <a:ea typeface="+mn-ea"/>
                <a:cs typeface="+mn-cs"/>
              </a:rPr>
              <a:t>Weitere Infos: Das Angebot ist freiwillig und kostenlos. Anmeldungen können durch die Schule, Lehrbetrieb, Amts- und Beratungsstellen, die Eltern und die Jugendlichen selbst erfolgen. Infos und Anmeldunterlagen: www.erz.be.ch/case-management. Weitere Fragen von Beratungspersonen direkt an die regionalen CMBB-Teams.</a:t>
            </a:r>
          </a:p>
          <a:p>
            <a:r>
              <a:rPr lang="de-CH" sz="1100" kern="1200" dirty="0" smtClean="0">
                <a:solidFill>
                  <a:schemeClr val="tx1"/>
                </a:solidFill>
                <a:effectLst/>
                <a:latin typeface="+mn-lt"/>
                <a:ea typeface="+mn-ea"/>
                <a:cs typeface="+mn-cs"/>
              </a:rPr>
              <a:t> </a:t>
            </a:r>
          </a:p>
          <a:p>
            <a:r>
              <a:rPr lang="de-CH" sz="1100" b="1" kern="1200" dirty="0" smtClean="0">
                <a:solidFill>
                  <a:schemeClr val="tx1"/>
                </a:solidFill>
                <a:effectLst/>
                <a:latin typeface="+mn-lt"/>
                <a:ea typeface="+mn-ea"/>
                <a:cs typeface="+mn-cs"/>
              </a:rPr>
              <a:t>Unterlagen zum Mitgeben</a:t>
            </a:r>
          </a:p>
          <a:p>
            <a:r>
              <a:rPr lang="de-CH" sz="1100" i="1" kern="1200" dirty="0" smtClean="0">
                <a:solidFill>
                  <a:schemeClr val="tx1"/>
                </a:solidFill>
                <a:effectLst/>
                <a:latin typeface="+mn-lt"/>
                <a:ea typeface="+mn-ea"/>
                <a:cs typeface="+mn-cs"/>
              </a:rPr>
              <a:t>A4  Kurzportrait BIZ (Entfaltung in Ausbildung und Beruf) </a:t>
            </a:r>
          </a:p>
          <a:p>
            <a:r>
              <a:rPr lang="de-CH" sz="1100" i="1" kern="1200" dirty="0" smtClean="0">
                <a:solidFill>
                  <a:schemeClr val="tx1"/>
                </a:solidFill>
                <a:effectLst/>
                <a:latin typeface="+mn-lt"/>
                <a:ea typeface="+mn-ea"/>
                <a:cs typeface="+mn-cs"/>
              </a:rPr>
              <a:t>A5 Karte Lageplan / Öffnungszeiten der einzelnen BIZ</a:t>
            </a:r>
          </a:p>
          <a:p>
            <a:r>
              <a:rPr lang="de-CH" sz="1100" i="1" kern="1200" dirty="0" smtClean="0">
                <a:solidFill>
                  <a:schemeClr val="tx1"/>
                </a:solidFill>
                <a:effectLst/>
                <a:latin typeface="+mn-lt"/>
                <a:ea typeface="+mn-ea"/>
                <a:cs typeface="+mn-cs"/>
              </a:rPr>
              <a:t>A5 Werbung für Laufbahnberatung BIZ Prospekt (Klarheit gewinnen).</a:t>
            </a:r>
          </a:p>
          <a:p>
            <a:r>
              <a:rPr lang="de-CH" sz="1100" kern="1200" dirty="0" smtClean="0">
                <a:solidFill>
                  <a:schemeClr val="tx1"/>
                </a:solidFill>
                <a:effectLst/>
                <a:latin typeface="+mn-lt"/>
                <a:ea typeface="+mn-ea"/>
                <a:cs typeface="+mn-cs"/>
              </a:rPr>
              <a:t> </a:t>
            </a:r>
          </a:p>
          <a:p>
            <a:r>
              <a:rPr lang="de-CH" sz="1100" b="1" kern="1200" dirty="0" smtClean="0">
                <a:solidFill>
                  <a:schemeClr val="tx1"/>
                </a:solidFill>
                <a:effectLst/>
                <a:latin typeface="+mn-lt"/>
                <a:ea typeface="+mn-ea"/>
                <a:cs typeface="+mn-cs"/>
              </a:rPr>
              <a:t>BIZ regional</a:t>
            </a:r>
            <a:endParaRPr lang="de-CH" sz="1100" kern="1200" dirty="0" smtClean="0">
              <a:solidFill>
                <a:schemeClr val="tx1"/>
              </a:solidFill>
              <a:effectLst/>
              <a:latin typeface="+mn-lt"/>
              <a:ea typeface="+mn-ea"/>
              <a:cs typeface="+mn-cs"/>
            </a:endParaRPr>
          </a:p>
          <a:p>
            <a:r>
              <a:rPr lang="de-CH" sz="1100" kern="1200" dirty="0" smtClean="0">
                <a:solidFill>
                  <a:schemeClr val="tx1"/>
                </a:solidFill>
                <a:effectLst/>
                <a:latin typeface="+mn-lt"/>
                <a:ea typeface="+mn-ea"/>
                <a:cs typeface="+mn-cs"/>
              </a:rPr>
              <a:t>Werbeflyer für Produkte der einzelnen BIZ</a:t>
            </a:r>
          </a:p>
        </p:txBody>
      </p:sp>
      <p:sp>
        <p:nvSpPr>
          <p:cNvPr id="4" name="Foliennummernplatzhalter 3"/>
          <p:cNvSpPr>
            <a:spLocks noGrp="1"/>
          </p:cNvSpPr>
          <p:nvPr>
            <p:ph type="sldNum" sz="quarter" idx="10"/>
          </p:nvPr>
        </p:nvSpPr>
        <p:spPr/>
        <p:txBody>
          <a:bodyPr/>
          <a:lstStyle/>
          <a:p>
            <a:fld id="{83C81C81-E364-4366-A610-2DB15FF98538}" type="slidenum">
              <a:rPr lang="de-CH" smtClean="0"/>
              <a:pPr/>
              <a:t>21</a:t>
            </a:fld>
            <a:endParaRPr lang="de-CH" dirty="0"/>
          </a:p>
        </p:txBody>
      </p:sp>
    </p:spTree>
    <p:extLst>
      <p:ext uri="{BB962C8B-B14F-4D97-AF65-F5344CB8AC3E}">
        <p14:creationId xmlns:p14="http://schemas.microsoft.com/office/powerpoint/2010/main" val="3896851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b="1" dirty="0" smtClean="0">
                <a:solidFill>
                  <a:schemeClr val="tx2"/>
                </a:solidFill>
              </a:rPr>
              <a:t>Ziel/Kernaussagen</a:t>
            </a:r>
            <a:endParaRPr lang="de-CH" dirty="0" smtClean="0"/>
          </a:p>
          <a:p>
            <a:r>
              <a:rPr lang="de-CH" dirty="0" smtClean="0"/>
              <a:t>Bewerbungsdossier: unter Anleitung in einer Gruppe mit anderen Jugendlichen das Bewerbungsdossier verbessern. Dauer: halber Tag</a:t>
            </a:r>
          </a:p>
          <a:p>
            <a:endParaRPr lang="de-CH" dirty="0" smtClean="0"/>
          </a:p>
          <a:p>
            <a:r>
              <a:rPr lang="de-CH" dirty="0" smtClean="0"/>
              <a:t>Eignungstest: Sich über verschiedene Eignungstest informieren und mit praktischen Übungen darauf vorbreiten. Dauer: 2h</a:t>
            </a:r>
          </a:p>
          <a:p>
            <a:endParaRPr lang="de-CH" dirty="0" smtClean="0"/>
          </a:p>
          <a:p>
            <a:r>
              <a:rPr lang="de-CH" dirty="0" smtClean="0"/>
              <a:t>Vorstellungsgespräch: In der Gruppe üben, positiv am Vorstellungsgespräch aufzutreten. Dauer: halber Tag</a:t>
            </a:r>
          </a:p>
          <a:p>
            <a:endParaRPr lang="de-CH" dirty="0" smtClean="0"/>
          </a:p>
          <a:p>
            <a:r>
              <a:rPr lang="de-CH" dirty="0" smtClean="0"/>
              <a:t>Bewerbungscheck für Jugendliche: Bewirbst du dich demnächst für eine Lehrstelle oder Schnupperlehre und hast Fragen zu deinem Bewerbungsdossier?</a:t>
            </a:r>
            <a:r>
              <a:rPr lang="de-CH" baseline="0" dirty="0" smtClean="0"/>
              <a:t> </a:t>
            </a:r>
            <a:r>
              <a:rPr lang="de-CH" dirty="0" smtClean="0"/>
              <a:t>Möchtest du deine Bewerbungsunterlagen überprüfen lassen, bevor du sie abschickst?</a:t>
            </a:r>
            <a:r>
              <a:rPr lang="de-CH" baseline="0" dirty="0" smtClean="0"/>
              <a:t> </a:t>
            </a:r>
            <a:r>
              <a:rPr lang="de-CH" dirty="0" smtClean="0"/>
              <a:t>Brauchst du Unterstützung bei der Formulierung deines Bewerbungsschreibens?</a:t>
            </a:r>
            <a:r>
              <a:rPr lang="de-CH" baseline="0" dirty="0" smtClean="0"/>
              <a:t> </a:t>
            </a:r>
            <a:r>
              <a:rPr lang="de-CH" dirty="0" smtClean="0"/>
              <a:t>Dann komm ins BIZ und bring deine Bewerbungsunterlagen, wenn möglich ausgedruckt, mit.</a:t>
            </a:r>
          </a:p>
          <a:p>
            <a:r>
              <a:rPr lang="de-CH" dirty="0" smtClean="0"/>
              <a:t>Das Angebot ist</a:t>
            </a:r>
            <a:r>
              <a:rPr lang="de-CH" baseline="0" dirty="0" smtClean="0"/>
              <a:t> </a:t>
            </a:r>
            <a:r>
              <a:rPr lang="de-CH" dirty="0" smtClean="0"/>
              <a:t>kostenlos, ohne Voranmeldung möglich und dauert ca. 20 Minuten. </a:t>
            </a:r>
          </a:p>
          <a:p>
            <a:endParaRPr lang="de-CH" dirty="0" smtClean="0"/>
          </a:p>
          <a:p>
            <a:endParaRPr lang="de-CH" b="0" dirty="0" smtClean="0">
              <a:solidFill>
                <a:schemeClr val="tx1"/>
              </a:solidFill>
            </a:endParaRPr>
          </a:p>
          <a:p>
            <a:r>
              <a:rPr lang="de-CH" b="1" dirty="0" smtClean="0">
                <a:solidFill>
                  <a:schemeClr val="tx2"/>
                </a:solidFill>
              </a:rPr>
              <a:t>Unterlagen zum Mitgeben</a:t>
            </a:r>
          </a:p>
          <a:p>
            <a:r>
              <a:rPr lang="de-CH" i="1" dirty="0" smtClean="0"/>
              <a:t>Flyer Workshop Bewerbungsdossier und Bewerbungscheck für Jugendliche</a:t>
            </a:r>
          </a:p>
          <a:p>
            <a:endParaRPr lang="de-CH"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smtClean="0"/>
              <a:t>Bild: Adobe</a:t>
            </a:r>
            <a:r>
              <a:rPr lang="de-CH" baseline="0" dirty="0" smtClean="0"/>
              <a:t> S</a:t>
            </a:r>
            <a:r>
              <a:rPr lang="de-CH" dirty="0" smtClean="0"/>
              <a:t>tock 2020</a:t>
            </a:r>
          </a:p>
          <a:p>
            <a:endParaRPr lang="de-CH" i="1" dirty="0" smtClean="0"/>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22</a:t>
            </a:fld>
            <a:endParaRPr lang="de-CH" dirty="0"/>
          </a:p>
        </p:txBody>
      </p:sp>
    </p:spTree>
    <p:extLst>
      <p:ext uri="{BB962C8B-B14F-4D97-AF65-F5344CB8AC3E}">
        <p14:creationId xmlns:p14="http://schemas.microsoft.com/office/powerpoint/2010/main" val="630153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b="1" dirty="0" smtClean="0"/>
              <a:t>Ziel/</a:t>
            </a:r>
            <a:r>
              <a:rPr lang="de-CH" b="1" baseline="0" dirty="0" smtClean="0"/>
              <a:t> Kernaussage:</a:t>
            </a:r>
          </a:p>
          <a:p>
            <a:endParaRPr lang="de-CH" baseline="0" dirty="0" smtClean="0"/>
          </a:p>
          <a:p>
            <a:r>
              <a:rPr lang="de-CH" baseline="0" dirty="0" smtClean="0"/>
              <a:t>Die BIZ bieten vielfältige Veranstaltungen an für Jugendliche und Eltern. Diese Angebote sind auf der Internetseite der BIZ aufgeschaltet sowie auf dem Veranstaltungsprogramm (Flyer) ersichtlich. </a:t>
            </a:r>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23</a:t>
            </a:fld>
            <a:endParaRPr lang="de-CH" dirty="0"/>
          </a:p>
        </p:txBody>
      </p:sp>
    </p:spTree>
    <p:extLst>
      <p:ext uri="{BB962C8B-B14F-4D97-AF65-F5344CB8AC3E}">
        <p14:creationId xmlns:p14="http://schemas.microsoft.com/office/powerpoint/2010/main" val="3003709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24</a:t>
            </a:fld>
            <a:endParaRPr lang="de-CH" dirty="0"/>
          </a:p>
        </p:txBody>
      </p:sp>
    </p:spTree>
    <p:extLst>
      <p:ext uri="{BB962C8B-B14F-4D97-AF65-F5344CB8AC3E}">
        <p14:creationId xmlns:p14="http://schemas.microsoft.com/office/powerpoint/2010/main" val="2708322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de-CH" sz="1100" b="1" kern="1200" dirty="0" smtClean="0">
                <a:solidFill>
                  <a:srgbClr val="FF0000"/>
                </a:solidFill>
                <a:effectLst/>
                <a:latin typeface="+mn-lt"/>
                <a:ea typeface="+mn-ea"/>
                <a:cs typeface="+mn-cs"/>
              </a:rPr>
              <a:t>HINWEIS zum</a:t>
            </a:r>
            <a:r>
              <a:rPr lang="de-CH" sz="1100" b="1" kern="1200" baseline="0" dirty="0" smtClean="0">
                <a:solidFill>
                  <a:srgbClr val="FF0000"/>
                </a:solidFill>
                <a:effectLst/>
                <a:latin typeface="+mn-lt"/>
                <a:ea typeface="+mn-ea"/>
                <a:cs typeface="+mn-cs"/>
              </a:rPr>
              <a:t> Tondokument Eltern</a:t>
            </a:r>
            <a:endParaRPr lang="de-CH" sz="1100" b="1" kern="1200" dirty="0" smtClean="0">
              <a:solidFill>
                <a:srgbClr val="FF0000"/>
              </a:solidFill>
              <a:effectLst/>
              <a:latin typeface="+mn-lt"/>
              <a:ea typeface="+mn-ea"/>
              <a:cs typeface="+mn-cs"/>
            </a:endParaRPr>
          </a:p>
          <a:p>
            <a:r>
              <a:rPr lang="de-CH" sz="1100" b="0" kern="1200" dirty="0" smtClean="0">
                <a:solidFill>
                  <a:schemeClr val="tx1"/>
                </a:solidFill>
                <a:effectLst/>
                <a:latin typeface="+mn-lt"/>
                <a:ea typeface="+mn-ea"/>
                <a:cs typeface="+mn-cs"/>
              </a:rPr>
              <a:t>Das</a:t>
            </a:r>
            <a:r>
              <a:rPr lang="de-CH" sz="1100" b="0" kern="1200" baseline="0" dirty="0" smtClean="0">
                <a:solidFill>
                  <a:schemeClr val="tx1"/>
                </a:solidFill>
                <a:effectLst/>
                <a:latin typeface="+mn-lt"/>
                <a:ea typeface="+mn-ea"/>
                <a:cs typeface="+mn-cs"/>
              </a:rPr>
              <a:t> Tondokument funktioniert nur, wenn PowerPoint darauf zugreifen kann. D.h. es funktioniert nur bei Veranstaltungen im BIZ. </a:t>
            </a:r>
            <a:endParaRPr lang="de-CH" sz="1100" b="0" kern="1200" dirty="0" smtClean="0">
              <a:solidFill>
                <a:schemeClr val="tx1"/>
              </a:solidFill>
              <a:effectLst/>
              <a:latin typeface="+mn-lt"/>
              <a:ea typeface="+mn-ea"/>
              <a:cs typeface="+mn-cs"/>
            </a:endParaRPr>
          </a:p>
          <a:p>
            <a:endParaRPr lang="de-CH" b="1" dirty="0" smtClean="0"/>
          </a:p>
          <a:p>
            <a:r>
              <a:rPr lang="de-CH" b="1" dirty="0" smtClean="0"/>
              <a:t>Ziel/Kernaussage</a:t>
            </a:r>
          </a:p>
          <a:p>
            <a:r>
              <a:rPr lang="de-CH" dirty="0" smtClean="0"/>
              <a:t>Jugendliche</a:t>
            </a:r>
            <a:r>
              <a:rPr lang="de-CH" baseline="0" dirty="0" smtClean="0"/>
              <a:t> beschreiben, welche Unterstützung sie sich von ihren Eltern / ihrer Familie wünschen. Gedacht als Abschluss der Veranstaltung, als Gedanken für mit auf den Nachhauseweg.</a:t>
            </a:r>
          </a:p>
          <a:p>
            <a:endParaRPr lang="de-CH" baseline="0" dirty="0" smtClean="0"/>
          </a:p>
          <a:p>
            <a:r>
              <a:rPr lang="de-CH" baseline="0" dirty="0" smtClean="0"/>
              <a:t>Hinweis:</a:t>
            </a:r>
          </a:p>
          <a:p>
            <a:r>
              <a:rPr lang="de-CH" baseline="0" dirty="0" smtClean="0"/>
              <a:t>In den Folien der KO+ Box finden sich Stimmen von Lernenden, wie sie ihre Berufswahl erlebt haben.</a:t>
            </a:r>
            <a:endParaRPr lang="de-CH" dirty="0" smtClean="0"/>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3</a:t>
            </a:fld>
            <a:endParaRPr lang="de-CH" dirty="0"/>
          </a:p>
        </p:txBody>
      </p:sp>
    </p:spTree>
    <p:extLst>
      <p:ext uri="{BB962C8B-B14F-4D97-AF65-F5344CB8AC3E}">
        <p14:creationId xmlns:p14="http://schemas.microsoft.com/office/powerpoint/2010/main" val="423342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b="1" dirty="0" smtClean="0"/>
              <a:t>***Pflichtinhalt*** </a:t>
            </a:r>
          </a:p>
          <a:p>
            <a:endParaRPr lang="de-CH" sz="1100" b="1"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Ziel/Kernaussage</a:t>
            </a:r>
          </a:p>
          <a:p>
            <a:r>
              <a:rPr lang="de-CH" sz="1100" kern="1200" dirty="0" smtClean="0">
                <a:solidFill>
                  <a:schemeClr val="tx1"/>
                </a:solidFill>
                <a:effectLst/>
                <a:latin typeface="+mn-lt"/>
                <a:ea typeface="+mn-ea"/>
                <a:cs typeface="+mn-cs"/>
              </a:rPr>
              <a:t>Der/die Jugendliche steht im Zentrum. Familie, Freunde, Schule, Betriebe/Verbände und BIZ: Alle helfen mit, dass der/die Jugendliche eine gute</a:t>
            </a:r>
            <a:r>
              <a:rPr lang="de-CH" sz="1100" kern="1200" baseline="0" dirty="0" smtClean="0">
                <a:solidFill>
                  <a:schemeClr val="tx1"/>
                </a:solidFill>
                <a:effectLst/>
                <a:latin typeface="+mn-lt"/>
                <a:ea typeface="+mn-ea"/>
                <a:cs typeface="+mn-cs"/>
              </a:rPr>
              <a:t> Entscheidung treffen kann</a:t>
            </a:r>
            <a:r>
              <a:rPr lang="de-CH" sz="1100" kern="1200" dirty="0" smtClean="0">
                <a:solidFill>
                  <a:schemeClr val="tx1"/>
                </a:solidFill>
                <a:effectLst/>
                <a:latin typeface="+mn-lt"/>
                <a:ea typeface="+mn-ea"/>
                <a:cs typeface="+mn-cs"/>
              </a:rPr>
              <a:t>. Die Zusammenarbeit aller Beteiligten ist wichtig. Wenn nötig und sinnvoll das Gespräch suchen, Unterstützung holen.</a:t>
            </a:r>
          </a:p>
          <a:p>
            <a:r>
              <a:rPr lang="de-CH" sz="1100" kern="1200" dirty="0" smtClean="0">
                <a:solidFill>
                  <a:schemeClr val="tx1"/>
                </a:solidFill>
                <a:effectLst/>
                <a:latin typeface="+mn-lt"/>
                <a:ea typeface="+mn-ea"/>
                <a:cs typeface="+mn-cs"/>
              </a:rPr>
              <a:t> </a:t>
            </a:r>
          </a:p>
          <a:p>
            <a:r>
              <a:rPr lang="de-CH" sz="1100" b="1" kern="1200" dirty="0" smtClean="0">
                <a:solidFill>
                  <a:schemeClr val="tx1"/>
                </a:solidFill>
                <a:effectLst/>
                <a:latin typeface="+mn-lt"/>
                <a:ea typeface="+mn-ea"/>
                <a:cs typeface="+mn-cs"/>
              </a:rPr>
              <a:t>Weitere Informationen</a:t>
            </a:r>
          </a:p>
          <a:p>
            <a:r>
              <a:rPr lang="de-CH" sz="1100" u="sng" kern="1200" dirty="0" smtClean="0">
                <a:solidFill>
                  <a:schemeClr val="tx1"/>
                </a:solidFill>
                <a:effectLst/>
                <a:latin typeface="+mn-lt"/>
                <a:ea typeface="+mn-ea"/>
                <a:cs typeface="+mn-cs"/>
              </a:rPr>
              <a:t>Familie/Eltern:</a:t>
            </a:r>
            <a:r>
              <a:rPr lang="de-CH" sz="1100" b="1" kern="1200" dirty="0" smtClean="0">
                <a:solidFill>
                  <a:schemeClr val="tx1"/>
                </a:solidFill>
                <a:effectLst/>
                <a:latin typeface="+mn-lt"/>
                <a:ea typeface="+mn-ea"/>
                <a:cs typeface="+mn-cs"/>
              </a:rPr>
              <a:t> </a:t>
            </a:r>
            <a:r>
              <a:rPr lang="de-CH" sz="1100" b="0" kern="1200" dirty="0" smtClean="0">
                <a:solidFill>
                  <a:schemeClr val="tx1"/>
                </a:solidFill>
                <a:effectLst/>
                <a:latin typeface="+mn-lt"/>
                <a:ea typeface="+mn-ea"/>
                <a:cs typeface="+mn-cs"/>
              </a:rPr>
              <a:t>Sie tragen die Hauptverantwortung in der Berufswahl mit den Jugendlichen.</a:t>
            </a:r>
            <a:r>
              <a:rPr lang="de-CH" sz="1100" b="0" kern="1200" baseline="0" dirty="0" smtClean="0">
                <a:solidFill>
                  <a:schemeClr val="tx1"/>
                </a:solidFill>
                <a:effectLst/>
                <a:latin typeface="+mn-lt"/>
                <a:ea typeface="+mn-ea"/>
                <a:cs typeface="+mn-cs"/>
              </a:rPr>
              <a:t> </a:t>
            </a:r>
            <a:r>
              <a:rPr lang="de-CH" sz="1100" kern="1200" dirty="0" smtClean="0">
                <a:solidFill>
                  <a:schemeClr val="tx1"/>
                </a:solidFill>
                <a:effectLst/>
                <a:latin typeface="+mn-lt"/>
                <a:ea typeface="+mn-ea"/>
                <a:cs typeface="+mn-cs"/>
              </a:rPr>
              <a:t>Persönlichkeitsbildung und Erziehung, Gesprächspartner/in sein, wichtigste Begleiter bei der Berufswahl. </a:t>
            </a:r>
          </a:p>
          <a:p>
            <a:r>
              <a:rPr lang="de-CH" sz="1100" kern="1200" dirty="0" smtClean="0">
                <a:solidFill>
                  <a:schemeClr val="tx1"/>
                </a:solidFill>
                <a:effectLst/>
                <a:latin typeface="+mn-lt"/>
                <a:ea typeface="+mn-ea"/>
                <a:cs typeface="+mn-cs"/>
              </a:rPr>
              <a:t> </a:t>
            </a:r>
          </a:p>
          <a:p>
            <a:r>
              <a:rPr lang="de-CH" sz="1100" u="sng" kern="1200" dirty="0" smtClean="0">
                <a:solidFill>
                  <a:schemeClr val="tx1"/>
                </a:solidFill>
                <a:effectLst/>
                <a:latin typeface="+mn-lt"/>
                <a:ea typeface="+mn-ea"/>
                <a:cs typeface="+mn-cs"/>
              </a:rPr>
              <a:t>Betriebe/Verbände:</a:t>
            </a:r>
            <a:r>
              <a:rPr lang="de-CH" sz="1100" kern="1200" dirty="0" smtClean="0">
                <a:solidFill>
                  <a:schemeClr val="tx1"/>
                </a:solidFill>
                <a:effectLst/>
                <a:latin typeface="+mn-lt"/>
                <a:ea typeface="+mn-ea"/>
                <a:cs typeface="+mn-cs"/>
              </a:rPr>
              <a:t> Infoveranstaltungen, Tag der offenen Tür, Schnupperlehren, Lehrstellen, Eignungstests.</a:t>
            </a:r>
            <a:r>
              <a:rPr lang="de-CH" sz="1100" b="1" kern="1200" dirty="0" smtClean="0">
                <a:solidFill>
                  <a:schemeClr val="tx1"/>
                </a:solidFill>
                <a:effectLst/>
                <a:latin typeface="+mn-lt"/>
                <a:ea typeface="+mn-ea"/>
                <a:cs typeface="+mn-cs"/>
              </a:rPr>
              <a:t> </a:t>
            </a:r>
            <a:r>
              <a:rPr lang="de-CH" sz="1100" b="0" kern="1200" dirty="0" smtClean="0">
                <a:solidFill>
                  <a:schemeClr val="tx1"/>
                </a:solidFill>
                <a:effectLst/>
                <a:latin typeface="+mn-lt"/>
                <a:ea typeface="+mn-ea"/>
                <a:cs typeface="+mn-cs"/>
              </a:rPr>
              <a:t>Hat ein grosses Interesse daran, dass die Jugendlichen eine gute Wahl</a:t>
            </a:r>
            <a:r>
              <a:rPr lang="de-CH" sz="1100" b="0" kern="1200" baseline="0" dirty="0" smtClean="0">
                <a:solidFill>
                  <a:schemeClr val="tx1"/>
                </a:solidFill>
                <a:effectLst/>
                <a:latin typeface="+mn-lt"/>
                <a:ea typeface="+mn-ea"/>
                <a:cs typeface="+mn-cs"/>
              </a:rPr>
              <a:t> treffen und im richtigen Beruf starten.</a:t>
            </a:r>
            <a:endParaRPr lang="de-CH" sz="1100" b="0"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 </a:t>
            </a:r>
            <a:endParaRPr lang="de-CH" sz="1100" kern="1200" dirty="0" smtClean="0">
              <a:solidFill>
                <a:schemeClr val="tx1"/>
              </a:solidFill>
              <a:effectLst/>
              <a:latin typeface="+mn-lt"/>
              <a:ea typeface="+mn-ea"/>
              <a:cs typeface="+mn-cs"/>
            </a:endParaRPr>
          </a:p>
          <a:p>
            <a:r>
              <a:rPr lang="de-CH" sz="1100" u="sng" kern="1200" dirty="0" smtClean="0">
                <a:solidFill>
                  <a:schemeClr val="tx1"/>
                </a:solidFill>
                <a:effectLst/>
                <a:latin typeface="+mn-lt"/>
                <a:ea typeface="+mn-ea"/>
                <a:cs typeface="+mn-cs"/>
              </a:rPr>
              <a:t>Schule:</a:t>
            </a:r>
            <a:r>
              <a:rPr lang="de-CH" sz="1100" b="1" kern="1200" dirty="0" smtClean="0">
                <a:solidFill>
                  <a:schemeClr val="tx1"/>
                </a:solidFill>
                <a:effectLst/>
                <a:latin typeface="+mn-lt"/>
                <a:ea typeface="+mn-ea"/>
                <a:cs typeface="+mn-cs"/>
              </a:rPr>
              <a:t> </a:t>
            </a:r>
            <a:r>
              <a:rPr lang="de-CH" sz="1100" kern="1200" dirty="0" smtClean="0">
                <a:solidFill>
                  <a:schemeClr val="tx1"/>
                </a:solidFill>
                <a:effectLst/>
                <a:latin typeface="+mn-lt"/>
                <a:ea typeface="+mn-ea"/>
                <a:cs typeface="+mn-cs"/>
              </a:rPr>
              <a:t>Berufswahlvorbereitung, Kenntnisse und Fertigkeiten, Persönlichkeitsbildung.</a:t>
            </a:r>
          </a:p>
          <a:p>
            <a:r>
              <a:rPr lang="de-CH" sz="1100" kern="1200" dirty="0" smtClean="0">
                <a:solidFill>
                  <a:schemeClr val="tx1"/>
                </a:solidFill>
                <a:effectLst/>
                <a:latin typeface="+mn-lt"/>
                <a:ea typeface="+mn-ea"/>
                <a:cs typeface="+mn-cs"/>
              </a:rPr>
              <a:t> </a:t>
            </a:r>
          </a:p>
          <a:p>
            <a:r>
              <a:rPr lang="de-CH" sz="1100" u="sng" kern="1200" dirty="0" smtClean="0">
                <a:solidFill>
                  <a:schemeClr val="tx1"/>
                </a:solidFill>
                <a:effectLst/>
                <a:latin typeface="+mn-lt"/>
                <a:ea typeface="+mn-ea"/>
                <a:cs typeface="+mn-cs"/>
              </a:rPr>
              <a:t>BIZ:</a:t>
            </a:r>
            <a:r>
              <a:rPr lang="de-CH" sz="1100" b="1" kern="1200" dirty="0" smtClean="0">
                <a:solidFill>
                  <a:schemeClr val="tx1"/>
                </a:solidFill>
                <a:effectLst/>
                <a:latin typeface="+mn-lt"/>
                <a:ea typeface="+mn-ea"/>
                <a:cs typeface="+mn-cs"/>
              </a:rPr>
              <a:t> </a:t>
            </a:r>
            <a:r>
              <a:rPr lang="de-CH" sz="1100" kern="1200" dirty="0" smtClean="0">
                <a:solidFill>
                  <a:schemeClr val="tx1"/>
                </a:solidFill>
                <a:effectLst/>
                <a:latin typeface="+mn-lt"/>
                <a:ea typeface="+mn-ea"/>
                <a:cs typeface="+mn-cs"/>
              </a:rPr>
              <a:t>Fachwissen über die Berufswelt, Klärung von Interessen und Fähigkeiten, Individuelle Beratung und Begleitung. </a:t>
            </a:r>
          </a:p>
          <a:p>
            <a:endParaRPr lang="de-CH" sz="1100" kern="1200" dirty="0" smtClean="0">
              <a:solidFill>
                <a:schemeClr val="tx1"/>
              </a:solidFill>
              <a:effectLst/>
              <a:latin typeface="+mn-lt"/>
              <a:ea typeface="+mn-ea"/>
              <a:cs typeface="+mn-cs"/>
            </a:endParaRPr>
          </a:p>
          <a:p>
            <a:r>
              <a:rPr lang="de-CH" sz="1100" kern="1200" dirty="0" smtClean="0">
                <a:solidFill>
                  <a:schemeClr val="tx1"/>
                </a:solidFill>
                <a:effectLst/>
                <a:latin typeface="+mn-lt"/>
                <a:ea typeface="+mn-ea"/>
                <a:cs typeface="+mn-cs"/>
              </a:rPr>
              <a:t>Unsere</a:t>
            </a:r>
            <a:r>
              <a:rPr lang="de-CH" sz="1100" kern="1200" baseline="0" dirty="0" smtClean="0">
                <a:solidFill>
                  <a:schemeClr val="tx1"/>
                </a:solidFill>
                <a:effectLst/>
                <a:latin typeface="+mn-lt"/>
                <a:ea typeface="+mn-ea"/>
                <a:cs typeface="+mn-cs"/>
              </a:rPr>
              <a:t> Veranstaltungen: </a:t>
            </a:r>
          </a:p>
          <a:p>
            <a:r>
              <a:rPr lang="de-CH" sz="1100" kern="1200" dirty="0" smtClean="0">
                <a:solidFill>
                  <a:schemeClr val="tx1"/>
                </a:solidFill>
                <a:effectLst/>
                <a:latin typeface="+mn-lt"/>
                <a:ea typeface="+mn-ea"/>
                <a:cs typeface="+mn-cs"/>
              </a:rPr>
              <a:t>- Workshops am Ü1: Vorstellungsgespräche, Bewerbungsdossier, Eignungstests</a:t>
            </a:r>
          </a:p>
          <a:p>
            <a:r>
              <a:rPr lang="de-CH" sz="1100" kern="1200" dirty="0" smtClean="0">
                <a:solidFill>
                  <a:schemeClr val="tx1"/>
                </a:solidFill>
                <a:effectLst/>
                <a:latin typeface="+mn-lt"/>
                <a:ea typeface="+mn-ea"/>
                <a:cs typeface="+mn-cs"/>
              </a:rPr>
              <a:t>(- Support+</a:t>
            </a:r>
            <a:r>
              <a:rPr lang="de-CH" sz="1100" kern="1200" baseline="0" dirty="0" smtClean="0">
                <a:solidFill>
                  <a:schemeClr val="tx1"/>
                </a:solidFill>
                <a:effectLst/>
                <a:latin typeface="+mn-lt"/>
                <a:ea typeface="+mn-ea"/>
                <a:cs typeface="+mn-cs"/>
              </a:rPr>
              <a:t> / </a:t>
            </a:r>
            <a:r>
              <a:rPr lang="de-CH" sz="1100" kern="1200" dirty="0" smtClean="0">
                <a:solidFill>
                  <a:schemeClr val="tx1"/>
                </a:solidFill>
                <a:effectLst/>
                <a:latin typeface="+mn-lt"/>
                <a:ea typeface="+mn-ea"/>
                <a:cs typeface="+mn-cs"/>
              </a:rPr>
              <a:t>Junior Coaching)</a:t>
            </a:r>
          </a:p>
          <a:p>
            <a:r>
              <a:rPr lang="de-CH" sz="1100" kern="1200" dirty="0" smtClean="0">
                <a:solidFill>
                  <a:schemeClr val="tx1"/>
                </a:solidFill>
                <a:effectLst/>
                <a:latin typeface="+mn-lt"/>
                <a:ea typeface="+mn-ea"/>
                <a:cs typeface="+mn-cs"/>
              </a:rPr>
              <a:t>-</a:t>
            </a:r>
            <a:r>
              <a:rPr lang="de-CH" sz="1100" kern="1200" baseline="0" dirty="0" smtClean="0">
                <a:solidFill>
                  <a:schemeClr val="tx1"/>
                </a:solidFill>
                <a:effectLst/>
                <a:latin typeface="+mn-lt"/>
                <a:ea typeface="+mn-ea"/>
                <a:cs typeface="+mn-cs"/>
              </a:rPr>
              <a:t> </a:t>
            </a:r>
            <a:r>
              <a:rPr lang="de-CH" sz="1100" kern="1200" dirty="0" smtClean="0">
                <a:solidFill>
                  <a:schemeClr val="tx1"/>
                </a:solidFill>
                <a:effectLst/>
                <a:latin typeface="+mn-lt"/>
                <a:ea typeface="+mn-ea"/>
                <a:cs typeface="+mn-cs"/>
              </a:rPr>
              <a:t>Noch</a:t>
            </a:r>
            <a:r>
              <a:rPr lang="de-CH" sz="1100" kern="1200" baseline="0" dirty="0" smtClean="0">
                <a:solidFill>
                  <a:schemeClr val="tx1"/>
                </a:solidFill>
                <a:effectLst/>
                <a:latin typeface="+mn-lt"/>
                <a:ea typeface="+mn-ea"/>
                <a:cs typeface="+mn-cs"/>
              </a:rPr>
              <a:t> keine Lösung nach der 9. Klasse?</a:t>
            </a:r>
            <a:endParaRPr lang="de-CH" sz="1100" kern="1200" dirty="0" smtClean="0">
              <a:solidFill>
                <a:schemeClr val="tx1"/>
              </a:solidFill>
              <a:effectLst/>
              <a:latin typeface="+mn-lt"/>
              <a:ea typeface="+mn-ea"/>
              <a:cs typeface="+mn-cs"/>
            </a:endParaRPr>
          </a:p>
          <a:p>
            <a:r>
              <a:rPr lang="de-CH" sz="1100" kern="1200" dirty="0" smtClean="0">
                <a:solidFill>
                  <a:schemeClr val="tx1"/>
                </a:solidFill>
                <a:effectLst/>
                <a:latin typeface="+mn-lt"/>
                <a:ea typeface="+mn-ea"/>
                <a:cs typeface="+mn-cs"/>
              </a:rPr>
              <a:t> </a:t>
            </a:r>
          </a:p>
          <a:p>
            <a:r>
              <a:rPr lang="de-CH" sz="1100" u="sng" kern="1200" dirty="0" smtClean="0">
                <a:solidFill>
                  <a:schemeClr val="tx1"/>
                </a:solidFill>
                <a:effectLst/>
                <a:latin typeface="+mn-lt"/>
                <a:ea typeface="+mn-ea"/>
                <a:cs typeface="+mn-cs"/>
              </a:rPr>
              <a:t>Freunde:</a:t>
            </a:r>
            <a:r>
              <a:rPr lang="de-CH" sz="1100" kern="1200" dirty="0" smtClean="0">
                <a:solidFill>
                  <a:schemeClr val="tx1"/>
                </a:solidFill>
                <a:effectLst/>
                <a:latin typeface="+mn-lt"/>
                <a:ea typeface="+mn-ea"/>
                <a:cs typeface="+mn-cs"/>
              </a:rPr>
              <a:t> Austausch untereinander von Erfahrungen und Kontakten, auch gegenseitige Motivation und Beeinflussung.</a:t>
            </a:r>
          </a:p>
          <a:p>
            <a:r>
              <a:rPr lang="de-CH" sz="1100" kern="1200" dirty="0" smtClean="0">
                <a:solidFill>
                  <a:schemeClr val="tx1"/>
                </a:solidFill>
                <a:effectLst/>
                <a:latin typeface="+mn-lt"/>
                <a:ea typeface="+mn-ea"/>
                <a:cs typeface="+mn-cs"/>
              </a:rPr>
              <a:t> </a:t>
            </a:r>
          </a:p>
          <a:p>
            <a:r>
              <a:rPr lang="de-CH" sz="1100" b="1" kern="1200" dirty="0" smtClean="0">
                <a:solidFill>
                  <a:schemeClr val="tx1"/>
                </a:solidFill>
                <a:effectLst/>
                <a:latin typeface="+mn-lt"/>
                <a:ea typeface="+mn-ea"/>
                <a:cs typeface="+mn-cs"/>
              </a:rPr>
              <a:t>Unterlagen zum Mitgeben</a:t>
            </a:r>
          </a:p>
          <a:p>
            <a:r>
              <a:rPr lang="de-CH" sz="1100" i="1" kern="1200" dirty="0" smtClean="0">
                <a:solidFill>
                  <a:schemeClr val="tx1"/>
                </a:solidFill>
                <a:effectLst/>
                <a:latin typeface="+mn-lt"/>
                <a:ea typeface="+mn-ea"/>
                <a:cs typeface="+mn-cs"/>
              </a:rPr>
              <a:t>Prospekt: Angebote BIZ</a:t>
            </a:r>
          </a:p>
          <a:p>
            <a:r>
              <a:rPr lang="de-CH" sz="1100" i="1" kern="1200" dirty="0" smtClean="0">
                <a:solidFill>
                  <a:schemeClr val="tx1"/>
                </a:solidFill>
                <a:effectLst/>
                <a:latin typeface="+mn-lt"/>
                <a:ea typeface="+mn-ea"/>
                <a:cs typeface="+mn-cs"/>
              </a:rPr>
              <a:t>Prospekt: Die Berufswahl. So unterstützen Eltern ihr Kind</a:t>
            </a:r>
          </a:p>
          <a:p>
            <a:r>
              <a:rPr lang="de-CH" sz="1100" i="1" kern="1200" dirty="0" smtClean="0">
                <a:solidFill>
                  <a:schemeClr val="tx1"/>
                </a:solidFill>
                <a:effectLst/>
                <a:latin typeface="+mn-lt"/>
                <a:ea typeface="+mn-ea"/>
                <a:cs typeface="+mn-cs"/>
              </a:rPr>
              <a:t>Merkblatt Was Eltern wissen sollten - Was Eltern tun können </a:t>
            </a:r>
          </a:p>
          <a:p>
            <a:endParaRPr lang="de-CH" sz="1100" i="1"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t>Bild: Adobe</a:t>
            </a:r>
            <a:r>
              <a:rPr lang="de-CH" baseline="0" dirty="0" smtClean="0"/>
              <a:t> S</a:t>
            </a:r>
            <a:r>
              <a:rPr lang="de-CH" dirty="0" smtClean="0"/>
              <a:t>tock 2020</a:t>
            </a:r>
          </a:p>
          <a:p>
            <a:endParaRPr lang="de-CH"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b="1"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4</a:t>
            </a:fld>
            <a:endParaRPr lang="de-CH" dirty="0"/>
          </a:p>
        </p:txBody>
      </p:sp>
    </p:spTree>
    <p:extLst>
      <p:ext uri="{BB962C8B-B14F-4D97-AF65-F5344CB8AC3E}">
        <p14:creationId xmlns:p14="http://schemas.microsoft.com/office/powerpoint/2010/main" val="225451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b="1" dirty="0" smtClean="0"/>
              <a:t>***Pflichtinhalt*** </a:t>
            </a:r>
          </a:p>
          <a:p>
            <a:pPr marL="0" marR="0" lvl="0" indent="0" algn="l" defTabSz="914400" rtl="0" eaLnBrk="1" fontAlgn="auto" latinLnBrk="0" hangingPunct="1">
              <a:lnSpc>
                <a:spcPct val="100000"/>
              </a:lnSpc>
              <a:spcBef>
                <a:spcPts val="0"/>
              </a:spcBef>
              <a:spcAft>
                <a:spcPts val="600"/>
              </a:spcAft>
              <a:buClrTx/>
              <a:buSzTx/>
              <a:buFontTx/>
              <a:buNone/>
              <a:tabLst/>
              <a:defRPr/>
            </a:pPr>
            <a:r>
              <a:rPr lang="de-CH" b="1" dirty="0" smtClean="0">
                <a:solidFill>
                  <a:srgbClr val="FF0000"/>
                </a:solidFill>
                <a:effectLst>
                  <a:outerShdw blurRad="38100" dist="38100" dir="2700000" algn="tl">
                    <a:srgbClr val="000000">
                      <a:alpha val="43137"/>
                    </a:srgbClr>
                  </a:outerShdw>
                </a:effectLst>
              </a:rPr>
              <a:t>Wahlweise kann diese Folie oder die Folie </a:t>
            </a:r>
            <a:r>
              <a:rPr lang="de-CH" b="1" i="1" dirty="0" smtClean="0">
                <a:solidFill>
                  <a:srgbClr val="FF0000"/>
                </a:solidFill>
                <a:effectLst>
                  <a:outerShdw blurRad="38100" dist="38100" dir="2700000" algn="tl">
                    <a:srgbClr val="000000">
                      <a:alpha val="43137"/>
                    </a:srgbClr>
                  </a:outerShdw>
                </a:effectLst>
              </a:rPr>
              <a:t>«Die 7 Schritte der Berufswahl»</a:t>
            </a:r>
            <a:r>
              <a:rPr lang="de-CH" b="1" dirty="0" smtClean="0">
                <a:solidFill>
                  <a:srgbClr val="FF0000"/>
                </a:solidFill>
                <a:effectLst>
                  <a:outerShdw blurRad="38100" dist="38100" dir="2700000" algn="tl">
                    <a:srgbClr val="000000">
                      <a:alpha val="43137"/>
                    </a:srgbClr>
                  </a:outerShdw>
                </a:effectLst>
              </a:rPr>
              <a:t> eingesetzt werden.</a:t>
            </a:r>
          </a:p>
          <a:p>
            <a:endParaRPr lang="de-CH"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b="1" dirty="0" smtClean="0">
                <a:solidFill>
                  <a:srgbClr val="FF0000"/>
                </a:solidFill>
                <a:effectLst>
                  <a:outerShdw blurRad="38100" dist="38100" dir="2700000" algn="tl">
                    <a:srgbClr val="000000">
                      <a:alpha val="43137"/>
                    </a:srgbClr>
                  </a:outerShdw>
                </a:effectLst>
              </a:rPr>
              <a:t>Wichtige</a:t>
            </a:r>
            <a:r>
              <a:rPr lang="de-CH" b="1" baseline="0" dirty="0" smtClean="0">
                <a:solidFill>
                  <a:srgbClr val="FF0000"/>
                </a:solidFill>
                <a:effectLst>
                  <a:outerShdw blurRad="38100" dist="38100" dir="2700000" algn="tl">
                    <a:srgbClr val="000000">
                      <a:alpha val="43137"/>
                    </a:srgbClr>
                  </a:outerShdw>
                </a:effectLst>
              </a:rPr>
              <a:t> Information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b="0" baseline="0" dirty="0" smtClean="0">
                <a:solidFill>
                  <a:srgbClr val="FF0000"/>
                </a:solidFill>
                <a:effectLst>
                  <a:outerShdw blurRad="38100" dist="38100" dir="2700000" algn="tl">
                    <a:srgbClr val="000000">
                      <a:alpha val="43137"/>
                    </a:srgbClr>
                  </a:outerShdw>
                </a:effectLst>
              </a:rPr>
              <a:t>Der neue Berufswahlfahrplan der BIZ Kanton Bern ist im Frühling 2020 als Print Produkt erschienen. Es ist klar, dass dieses Produkt als PPP nicht ganz funktioniert, dennoch steht euch diese Folie momentan so zur Verfügung. Die AG EO/KO wird sich im kommenden Jahr um eine Anpassung kümmern.</a:t>
            </a:r>
            <a:endParaRPr lang="de-CH" b="0" dirty="0" smtClean="0">
              <a:solidFill>
                <a:srgbClr val="FF0000"/>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b="1" dirty="0" smtClean="0"/>
              <a:t>Ziel/Kernaussage</a:t>
            </a:r>
            <a:endParaRPr lang="de-CH"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100" b="0" i="0" u="none" strike="noStrike" kern="1200" cap="none" spc="0" normalizeH="0" baseline="0" noProof="0" dirty="0" smtClean="0">
                <a:ln>
                  <a:noFill/>
                </a:ln>
                <a:solidFill>
                  <a:srgbClr val="000000"/>
                </a:solidFill>
                <a:effectLst/>
                <a:uLnTx/>
                <a:uFillTx/>
                <a:latin typeface="Arial" charset="0"/>
                <a:ea typeface="+mn-ea"/>
                <a:cs typeface="+mn-cs"/>
              </a:rPr>
              <a:t>A</a:t>
            </a:r>
            <a:r>
              <a:rPr kumimoji="0" lang="de-CH" altLang="de-DE" sz="1100" b="0" i="0" u="none" strike="noStrike" kern="1200" cap="none" spc="0" normalizeH="0" baseline="0" noProof="0" dirty="0" smtClean="0">
                <a:ln>
                  <a:noFill/>
                </a:ln>
                <a:solidFill>
                  <a:srgbClr val="000000"/>
                </a:solidFill>
                <a:effectLst/>
                <a:uLnTx/>
                <a:uFillTx/>
                <a:latin typeface="Arial" charset="0"/>
                <a:ea typeface="+mn-ea"/>
                <a:cs typeface="+mn-cs"/>
              </a:rPr>
              <a:t>nhand des Berufswahlfahrplans können einzelne Schritte in chronologischer Übersicht erläutert werden.</a:t>
            </a:r>
          </a:p>
          <a:p>
            <a:endParaRPr lang="de-CH"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t>Weitere Infos:</a:t>
            </a:r>
            <a:r>
              <a:rPr lang="de-CH" baseline="0" dirty="0" smtClean="0"/>
              <a:t> Dieser </a:t>
            </a:r>
            <a:r>
              <a:rPr kumimoji="0" lang="de-CH" altLang="de-DE" sz="1100" b="0" i="0" u="none" strike="noStrike" kern="1200" cap="none" spc="0" normalizeH="0" baseline="0" noProof="0" dirty="0" smtClean="0">
                <a:ln>
                  <a:noFill/>
                </a:ln>
                <a:solidFill>
                  <a:srgbClr val="000000"/>
                </a:solidFill>
                <a:effectLst/>
                <a:uLnTx/>
                <a:uFillTx/>
                <a:latin typeface="Arial" charset="0"/>
                <a:ea typeface="+mn-ea"/>
                <a:cs typeface="+mn-cs"/>
              </a:rPr>
              <a:t>kann je nach Schule variieren. Einige Schulen habe einen eigenen Fahrplan, dies sollte berücksichtigt werden.</a:t>
            </a:r>
          </a:p>
          <a:p>
            <a:endParaRPr lang="de-CH" dirty="0" smtClean="0"/>
          </a:p>
          <a:p>
            <a:r>
              <a:rPr lang="de-CH" b="1" dirty="0" smtClean="0"/>
              <a:t>Unterlagen zum</a:t>
            </a:r>
            <a:r>
              <a:rPr lang="de-CH" b="1" baseline="0" dirty="0" smtClean="0"/>
              <a:t> Mitgeben: </a:t>
            </a:r>
            <a:r>
              <a:rPr lang="de-CH" b="0" baseline="0" dirty="0" smtClean="0"/>
              <a:t>Printprodukt Berufswahlzeitplan</a:t>
            </a:r>
          </a:p>
          <a:p>
            <a:endParaRPr lang="de-CH" b="1" baseline="0" dirty="0" smtClean="0"/>
          </a:p>
          <a:p>
            <a:endParaRPr lang="de-CH" b="1" dirty="0" smtClean="0"/>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55771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b="1" dirty="0" smtClean="0">
                <a:solidFill>
                  <a:srgbClr val="FF0000"/>
                </a:solidFill>
                <a:effectLst>
                  <a:outerShdw blurRad="38100" dist="38100" dir="2700000" algn="tl">
                    <a:srgbClr val="000000">
                      <a:alpha val="43137"/>
                    </a:srgbClr>
                  </a:outerShdw>
                </a:effectLst>
              </a:rPr>
              <a:t>Wahlweise kann diese Folie oder die Folie </a:t>
            </a:r>
            <a:r>
              <a:rPr lang="de-CH" b="1" i="1" dirty="0" smtClean="0">
                <a:solidFill>
                  <a:srgbClr val="FF0000"/>
                </a:solidFill>
                <a:effectLst>
                  <a:outerShdw blurRad="38100" dist="38100" dir="2700000" algn="tl">
                    <a:srgbClr val="000000">
                      <a:alpha val="43137"/>
                    </a:srgbClr>
                  </a:outerShdw>
                </a:effectLst>
              </a:rPr>
              <a:t>Die 7 Schritte der Berufswahl</a:t>
            </a:r>
            <a:r>
              <a:rPr lang="de-CH" b="1" dirty="0" smtClean="0">
                <a:solidFill>
                  <a:srgbClr val="FF0000"/>
                </a:solidFill>
                <a:effectLst>
                  <a:outerShdw blurRad="38100" dist="38100" dir="2700000" algn="tl">
                    <a:srgbClr val="000000">
                      <a:alpha val="43137"/>
                    </a:srgbClr>
                  </a:outerShdw>
                </a:effectLst>
              </a:rPr>
              <a:t> oder die Folie </a:t>
            </a:r>
            <a:r>
              <a:rPr lang="de-CH" b="1" i="1" dirty="0" smtClean="0">
                <a:solidFill>
                  <a:srgbClr val="FF0000"/>
                </a:solidFill>
                <a:effectLst>
                  <a:outerShdw blurRad="38100" dist="38100" dir="2700000" algn="tl">
                    <a:srgbClr val="000000">
                      <a:alpha val="43137"/>
                    </a:srgbClr>
                  </a:outerShdw>
                </a:effectLst>
              </a:rPr>
              <a:t>Berufswahl-Zeitplan</a:t>
            </a:r>
            <a:r>
              <a:rPr lang="de-CH" b="1" baseline="0" dirty="0" smtClean="0">
                <a:solidFill>
                  <a:srgbClr val="FF0000"/>
                </a:solidFill>
                <a:effectLst>
                  <a:outerShdw blurRad="38100" dist="38100" dir="2700000" algn="tl">
                    <a:srgbClr val="000000">
                      <a:alpha val="43137"/>
                    </a:srgbClr>
                  </a:outerShdw>
                </a:effectLst>
              </a:rPr>
              <a:t> </a:t>
            </a:r>
            <a:r>
              <a:rPr lang="de-CH" b="1" dirty="0" smtClean="0">
                <a:solidFill>
                  <a:srgbClr val="FF0000"/>
                </a:solidFill>
                <a:effectLst>
                  <a:outerShdw blurRad="38100" dist="38100" dir="2700000" algn="tl">
                    <a:srgbClr val="000000">
                      <a:alpha val="43137"/>
                    </a:srgbClr>
                  </a:outerShdw>
                </a:effectLst>
              </a:rPr>
              <a:t>eingesetzt werden.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b="1" dirty="0" smtClean="0">
              <a:solidFill>
                <a:srgbClr val="FF0000"/>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CH" b="1" dirty="0" smtClean="0">
                <a:solidFill>
                  <a:srgbClr val="FF0000"/>
                </a:solidFill>
                <a:effectLst>
                  <a:outerShdw blurRad="38100" dist="38100" dir="2700000" algn="tl">
                    <a:srgbClr val="000000">
                      <a:alpha val="43137"/>
                    </a:srgbClr>
                  </a:outerShdw>
                </a:effectLst>
              </a:rPr>
              <a:t>Wichtige</a:t>
            </a:r>
            <a:r>
              <a:rPr lang="de-CH" b="1" baseline="0" dirty="0" smtClean="0">
                <a:solidFill>
                  <a:srgbClr val="FF0000"/>
                </a:solidFill>
                <a:effectLst>
                  <a:outerShdw blurRad="38100" dist="38100" dir="2700000" algn="tl">
                    <a:srgbClr val="000000">
                      <a:alpha val="43137"/>
                    </a:srgbClr>
                  </a:outerShdw>
                </a:effectLst>
              </a:rPr>
              <a:t> Information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b="0" baseline="0" dirty="0" smtClean="0">
                <a:solidFill>
                  <a:srgbClr val="FF0000"/>
                </a:solidFill>
                <a:effectLst>
                  <a:outerShdw blurRad="38100" dist="38100" dir="2700000" algn="tl">
                    <a:srgbClr val="000000">
                      <a:alpha val="43137"/>
                    </a:srgbClr>
                  </a:outerShdw>
                </a:effectLst>
              </a:rPr>
              <a:t>Der neue Berufswahlfahrplan der BIZ Kanton Bern ist im Frühling 2020 als Print Produkt erschienen. Es ist klar, dass dieses Produkt als PPP nicht ganz funktioniert, dennoch steht euch diese Folie momentan so zur Verfügung. Die AG EO/KO wird sich im kommenden Jahr um eine Anpassung kümmern.</a:t>
            </a:r>
            <a:endParaRPr lang="de-CH" b="0" dirty="0" smtClean="0">
              <a:solidFill>
                <a:srgbClr val="FF0000"/>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de-CH" b="1" dirty="0" smtClean="0"/>
              <a:t>Ziel/Kernaussage</a:t>
            </a:r>
            <a:endParaRPr lang="de-CH"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de-CH" sz="1200" b="0" i="0" u="none" strike="noStrike" kern="1200" cap="none" spc="0" normalizeH="0" baseline="0" noProof="0" dirty="0" smtClean="0">
                <a:ln>
                  <a:noFill/>
                </a:ln>
                <a:solidFill>
                  <a:srgbClr val="000000"/>
                </a:solidFill>
                <a:effectLst/>
                <a:uLnTx/>
                <a:uFillTx/>
                <a:latin typeface="Arial" charset="0"/>
                <a:ea typeface="+mn-ea"/>
                <a:cs typeface="+mn-cs"/>
              </a:rPr>
              <a:t>A</a:t>
            </a:r>
            <a:r>
              <a:rPr kumimoji="0" lang="de-CH" altLang="de-DE" sz="1200" b="0" i="0" u="none" strike="noStrike" kern="1200" cap="none" spc="0" normalizeH="0" baseline="0" noProof="0" dirty="0" smtClean="0">
                <a:ln>
                  <a:noFill/>
                </a:ln>
                <a:solidFill>
                  <a:srgbClr val="000000"/>
                </a:solidFill>
                <a:effectLst/>
                <a:uLnTx/>
                <a:uFillTx/>
                <a:latin typeface="Arial" charset="0"/>
                <a:ea typeface="+mn-ea"/>
                <a:cs typeface="+mn-cs"/>
              </a:rPr>
              <a:t>nhand des Berufswahlfahrplans können einzelne Schritte in chronologischer Übersicht erläutert werden.</a:t>
            </a:r>
          </a:p>
          <a:p>
            <a:endParaRPr lang="de-CH"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de-CH" dirty="0" smtClean="0"/>
              <a:t>Weitere Infos:</a:t>
            </a:r>
            <a:r>
              <a:rPr lang="de-CH" baseline="0" dirty="0" smtClean="0"/>
              <a:t> Dieser </a:t>
            </a:r>
            <a:r>
              <a:rPr kumimoji="0" lang="de-CH" altLang="de-DE" sz="1200" b="0" i="0" u="none" strike="noStrike" kern="1200" cap="none" spc="0" normalizeH="0" baseline="0" noProof="0" dirty="0" smtClean="0">
                <a:ln>
                  <a:noFill/>
                </a:ln>
                <a:solidFill>
                  <a:srgbClr val="000000"/>
                </a:solidFill>
                <a:effectLst/>
                <a:uLnTx/>
                <a:uFillTx/>
                <a:latin typeface="Arial" charset="0"/>
                <a:ea typeface="+mn-ea"/>
                <a:cs typeface="+mn-cs"/>
              </a:rPr>
              <a:t>kann je nach Schule variieren. Einige Schulen habe einen eigenen Fahrplan, dies sollte berücksichtigt werden.</a:t>
            </a:r>
          </a:p>
          <a:p>
            <a:endParaRPr lang="de-CH" dirty="0" smtClean="0"/>
          </a:p>
          <a:p>
            <a:r>
              <a:rPr lang="de-CH" b="1" dirty="0" smtClean="0"/>
              <a:t>Unterlagen zum</a:t>
            </a:r>
            <a:r>
              <a:rPr lang="de-CH" b="1" baseline="0" dirty="0" smtClean="0"/>
              <a:t> Mitgeben: -</a:t>
            </a:r>
          </a:p>
          <a:p>
            <a:endParaRPr lang="de-CH" b="1" baseline="0" dirty="0" smtClean="0"/>
          </a:p>
          <a:p>
            <a:r>
              <a:rPr lang="de-CH" baseline="0" dirty="0" smtClean="0"/>
              <a:t>Der Inhalt der Folien </a:t>
            </a:r>
            <a:r>
              <a:rPr lang="de-CH" i="1" baseline="0" dirty="0" smtClean="0"/>
              <a:t>Berufswahl-Zeitplan </a:t>
            </a:r>
            <a:r>
              <a:rPr lang="de-CH" baseline="0" dirty="0" smtClean="0"/>
              <a:t>und Die </a:t>
            </a:r>
            <a:r>
              <a:rPr lang="de-CH" i="1" baseline="0" dirty="0" smtClean="0"/>
              <a:t>7 Schritte der Berufswahl </a:t>
            </a:r>
            <a:r>
              <a:rPr lang="de-CH" baseline="0" dirty="0" smtClean="0"/>
              <a:t>kann wahlweise auch nur mit einer der beiden Pflichtfolien präsentiert werden</a:t>
            </a:r>
            <a:endParaRPr lang="de-CH" dirty="0" smtClean="0"/>
          </a:p>
          <a:p>
            <a:endParaRPr lang="de-CH" dirty="0" smtClean="0"/>
          </a:p>
          <a:p>
            <a:endParaRPr lang="de-CH" dirty="0" smtClean="0"/>
          </a:p>
          <a:p>
            <a:endParaRPr lang="de-CH" dirty="0"/>
          </a:p>
        </p:txBody>
      </p:sp>
      <p:sp>
        <p:nvSpPr>
          <p:cNvPr id="4" name="Foliennummernplatzhalter 3"/>
          <p:cNvSpPr>
            <a:spLocks noGrp="1"/>
          </p:cNvSpPr>
          <p:nvPr>
            <p:ph type="sldNum" sz="quarter" idx="10"/>
          </p:nvPr>
        </p:nvSpPr>
        <p:spPr/>
        <p:txBody>
          <a:bodyPr/>
          <a:lstStyle/>
          <a:p>
            <a:fld id="{7133C93C-746F-9449-8AED-4ECAA6CA2437}" type="slidenum">
              <a:rPr lang="de-DE" smtClean="0"/>
              <a:pPr/>
              <a:t>6</a:t>
            </a:fld>
            <a:endParaRPr lang="de-DE"/>
          </a:p>
        </p:txBody>
      </p:sp>
    </p:spTree>
    <p:extLst>
      <p:ext uri="{BB962C8B-B14F-4D97-AF65-F5344CB8AC3E}">
        <p14:creationId xmlns:p14="http://schemas.microsoft.com/office/powerpoint/2010/main" val="201411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altLang="de-DE" b="1" dirty="0" smtClean="0"/>
              <a:t>Ziel/Kernaussage</a:t>
            </a:r>
            <a:endParaRPr lang="de-CH" dirty="0" smtClean="0"/>
          </a:p>
          <a:p>
            <a:endParaRPr lang="de-CH" dirty="0" smtClean="0"/>
          </a:p>
          <a:p>
            <a:pPr eaLnBrk="1" hangingPunct="1"/>
            <a:r>
              <a:rPr lang="de-CH" altLang="de-DE" dirty="0" smtClean="0"/>
              <a:t>- Auf der einen Seite ist eine Person mit ihren Interessen, Bedürfnissen, Fähigkeiten, Werten</a:t>
            </a:r>
          </a:p>
          <a:p>
            <a:pPr eaLnBrk="1" hangingPunct="1"/>
            <a:r>
              <a:rPr lang="de-CH" altLang="de-DE" dirty="0" smtClean="0"/>
              <a:t>- Auf der anderen Seite steht ein Beruf mit bestimmten Tätigkeiten und Anforderungen. Die Person muss die Arbeitsbedingungen / Rahmenbedingungen (z.B. Arbeitszeiten, Lohn usw.) auch akzeptieren können.</a:t>
            </a:r>
            <a:endParaRPr lang="de-CH" dirty="0" smtClean="0"/>
          </a:p>
          <a:p>
            <a:pPr marL="0" marR="0" lvl="0" indent="0" algn="l" defTabSz="914400" rtl="0" eaLnBrk="1" fontAlgn="auto" latinLnBrk="0" hangingPunct="1">
              <a:lnSpc>
                <a:spcPct val="100000"/>
              </a:lnSpc>
              <a:spcBef>
                <a:spcPts val="0"/>
              </a:spcBef>
              <a:spcAft>
                <a:spcPts val="600"/>
              </a:spcAft>
              <a:buClrTx/>
              <a:buSzTx/>
              <a:buFontTx/>
              <a:buNone/>
              <a:tabLst/>
              <a:defRPr/>
            </a:pPr>
            <a:r>
              <a:rPr lang="de-CH" altLang="de-DE" dirty="0" smtClean="0"/>
              <a:t>- Die erste Berufswahl ist nichts Endgültiges, sondern ein erster Schritt, auf dem später weiter aufgebaut werden kann.</a:t>
            </a:r>
          </a:p>
          <a:p>
            <a:endParaRPr lang="de-CH" dirty="0" smtClean="0"/>
          </a:p>
          <a:p>
            <a:pPr marL="0" marR="0" lvl="0" indent="0" algn="l" defTabSz="914400" rtl="0" eaLnBrk="1" fontAlgn="auto" latinLnBrk="0" hangingPunct="1">
              <a:lnSpc>
                <a:spcPct val="100000"/>
              </a:lnSpc>
              <a:spcBef>
                <a:spcPts val="0"/>
              </a:spcBef>
              <a:spcAft>
                <a:spcPts val="600"/>
              </a:spcAft>
              <a:buClrTx/>
              <a:buSzTx/>
              <a:buFontTx/>
              <a:buNone/>
              <a:tabLst/>
              <a:defRPr/>
            </a:pPr>
            <a:r>
              <a:rPr lang="de-CH" baseline="0" dirty="0" smtClean="0"/>
              <a:t>Foto: Adobe Stock 2022</a:t>
            </a:r>
            <a:endParaRPr lang="de-CH" dirty="0" smtClean="0"/>
          </a:p>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7</a:t>
            </a:fld>
            <a:endParaRPr lang="de-CH" dirty="0"/>
          </a:p>
        </p:txBody>
      </p:sp>
    </p:spTree>
    <p:extLst>
      <p:ext uri="{BB962C8B-B14F-4D97-AF65-F5344CB8AC3E}">
        <p14:creationId xmlns:p14="http://schemas.microsoft.com/office/powerpoint/2010/main" val="556656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b="1" dirty="0" smtClean="0"/>
              <a:t>***Pflichtinhalt*** </a:t>
            </a:r>
          </a:p>
          <a:p>
            <a:endParaRPr lang="de-CH" sz="1100" b="1" kern="1200" dirty="0" smtClean="0">
              <a:solidFill>
                <a:schemeClr val="tx1"/>
              </a:solidFill>
              <a:effectLst/>
              <a:latin typeface="+mn-lt"/>
              <a:ea typeface="+mn-ea"/>
              <a:cs typeface="+mn-cs"/>
            </a:endParaRPr>
          </a:p>
          <a:p>
            <a:r>
              <a:rPr lang="de-CH" sz="1100" b="1" kern="1200" dirty="0" smtClean="0">
                <a:solidFill>
                  <a:schemeClr val="tx1"/>
                </a:solidFill>
                <a:effectLst/>
                <a:latin typeface="+mn-lt"/>
                <a:ea typeface="+mn-ea"/>
                <a:cs typeface="+mn-cs"/>
              </a:rPr>
              <a:t>Ziel/Kernaussage</a:t>
            </a:r>
            <a:endParaRPr lang="de-CH" altLang="de-DE" dirty="0" smtClean="0"/>
          </a:p>
          <a:p>
            <a:pPr eaLnBrk="1" hangingPunct="1"/>
            <a:r>
              <a:rPr lang="de-CH" altLang="de-DE" u="sng" dirty="0" smtClean="0"/>
              <a:t>www.berufsberatung.ch:</a:t>
            </a:r>
          </a:p>
          <a:p>
            <a:pPr marL="0" marR="0" indent="0" algn="l" defTabSz="457200" rtl="0" eaLnBrk="1" fontAlgn="auto" latinLnBrk="0" hangingPunct="1">
              <a:lnSpc>
                <a:spcPct val="100000"/>
              </a:lnSpc>
              <a:spcBef>
                <a:spcPts val="0"/>
              </a:spcBef>
              <a:spcAft>
                <a:spcPts val="0"/>
              </a:spcAft>
              <a:buClrTx/>
              <a:buSzTx/>
              <a:buFontTx/>
              <a:buNone/>
              <a:tabLst/>
              <a:defRPr/>
            </a:pPr>
            <a:r>
              <a:rPr lang="de-CH" altLang="de-DE" dirty="0" smtClean="0"/>
              <a:t>Das schweizerische Portal für Berufswahl, Studium und Laufbahnfragen.</a:t>
            </a:r>
            <a:r>
              <a:rPr lang="de-CH" altLang="de-DE" baseline="0" dirty="0" smtClean="0"/>
              <a:t> Den Eltern soll anhand von Beispielen bb.ch schmackhaft gemacht werden (direkter Einstieg für Eltern, Informationen finden, </a:t>
            </a:r>
            <a:r>
              <a:rPr lang="de-CH" altLang="de-DE" baseline="0" dirty="0" err="1" smtClean="0"/>
              <a:t>myBerufswahl</a:t>
            </a:r>
            <a:r>
              <a:rPr lang="de-CH" altLang="de-DE"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de-CH" altLang="de-DE" u="sng"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CH" altLang="de-DE" u="sng" baseline="0" dirty="0" smtClean="0"/>
              <a:t>www.be.ch/biz:</a:t>
            </a:r>
          </a:p>
          <a:p>
            <a:pPr marL="0" marR="0" indent="0" algn="l" defTabSz="457200" rtl="0" eaLnBrk="1" fontAlgn="auto" latinLnBrk="0" hangingPunct="1">
              <a:lnSpc>
                <a:spcPct val="100000"/>
              </a:lnSpc>
              <a:spcBef>
                <a:spcPts val="0"/>
              </a:spcBef>
              <a:spcAft>
                <a:spcPts val="0"/>
              </a:spcAft>
              <a:buClrTx/>
              <a:buSzTx/>
              <a:buFontTx/>
              <a:buNone/>
              <a:tabLst/>
              <a:defRPr/>
            </a:pPr>
            <a:r>
              <a:rPr lang="de-CH" altLang="de-DE" dirty="0" smtClean="0"/>
              <a:t>Das Informationsportal zu</a:t>
            </a:r>
            <a:r>
              <a:rPr lang="de-CH" altLang="de-DE" baseline="0" dirty="0" smtClean="0"/>
              <a:t> den Angeboten und Informationen der BIZ Kanton Bern. Inkl. Anmeldemöglichkeiten für die Beratung.</a:t>
            </a:r>
            <a:endParaRPr lang="de-CH" altLang="de-DE" dirty="0" smtClean="0"/>
          </a:p>
          <a:p>
            <a:pPr eaLnBrk="1" hangingPunct="1"/>
            <a:endParaRPr lang="de-CH" altLang="de-DE"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de-CH" altLang="de-DE" b="1" dirty="0" smtClean="0"/>
              <a:t>Technische Infos</a:t>
            </a:r>
          </a:p>
          <a:p>
            <a:pPr marL="0" marR="0" lvl="0" indent="0" algn="l" defTabSz="457200" rtl="0" eaLnBrk="1" fontAlgn="auto" latinLnBrk="0" hangingPunct="1">
              <a:lnSpc>
                <a:spcPct val="100000"/>
              </a:lnSpc>
              <a:spcBef>
                <a:spcPts val="0"/>
              </a:spcBef>
              <a:spcAft>
                <a:spcPts val="0"/>
              </a:spcAft>
              <a:buClrTx/>
              <a:buSzTx/>
              <a:buFontTx/>
              <a:buNone/>
              <a:tabLst/>
              <a:defRPr/>
            </a:pPr>
            <a:r>
              <a:rPr lang="de-CH" altLang="de-DE" dirty="0" smtClean="0"/>
              <a:t>Die Internetseiten können mit einem Klick auf das Bild gestartet werden. </a:t>
            </a:r>
          </a:p>
          <a:p>
            <a:pPr eaLnBrk="1" hangingPunct="1"/>
            <a:endParaRPr lang="de-CH" altLang="de-DE" b="1" dirty="0" smtClean="0"/>
          </a:p>
          <a:p>
            <a:pPr eaLnBrk="1" hangingPunct="1"/>
            <a:r>
              <a:rPr lang="de-CH" altLang="de-DE" b="1" dirty="0" smtClean="0"/>
              <a:t>Unterlagen zum Mitgeben</a:t>
            </a:r>
          </a:p>
          <a:p>
            <a:pPr eaLnBrk="1" hangingPunct="1"/>
            <a:r>
              <a:rPr lang="de-CH" altLang="de-DE" i="1" dirty="0" smtClean="0"/>
              <a:t>Merkblatt Links zur Berufswahl für Jugendliche</a:t>
            </a:r>
            <a:endParaRPr lang="en-US" altLang="de-DE" i="1" dirty="0" smtClean="0"/>
          </a:p>
          <a:p>
            <a:pPr>
              <a:lnSpc>
                <a:spcPct val="150000"/>
              </a:lnSpc>
            </a:pPr>
            <a:endParaRPr lang="de-CH"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de-CH" b="1"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8</a:t>
            </a:fld>
            <a:endParaRPr lang="de-CH" dirty="0"/>
          </a:p>
        </p:txBody>
      </p:sp>
    </p:spTree>
    <p:extLst>
      <p:ext uri="{BB962C8B-B14F-4D97-AF65-F5344CB8AC3E}">
        <p14:creationId xmlns:p14="http://schemas.microsoft.com/office/powerpoint/2010/main" val="206131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83C81C81-E364-4366-A610-2DB15FF98538}" type="slidenum">
              <a:rPr lang="de-CH" smtClean="0"/>
              <a:pPr/>
              <a:t>9</a:t>
            </a:fld>
            <a:endParaRPr lang="de-CH" dirty="0"/>
          </a:p>
        </p:txBody>
      </p:sp>
    </p:spTree>
    <p:extLst>
      <p:ext uri="{BB962C8B-B14F-4D97-AF65-F5344CB8AC3E}">
        <p14:creationId xmlns:p14="http://schemas.microsoft.com/office/powerpoint/2010/main" val="362621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lvl1pPr>
          </a:lstStyle>
          <a:p>
            <a:r>
              <a:rPr lang="de-CH" dirty="0"/>
              <a:t>Titel (maximal zwei Zeilen)</a:t>
            </a:r>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p>
            <a:fld id="{D8188CD8-7FF1-4ED3-8276-926FEB01991B}" type="datetime4">
              <a:rPr lang="de-CH" smtClean="0"/>
              <a:t>10. Juni 2022</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rgbClr val="EA161F"/>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1" name="Textplatzhalter 4">
            <a:extLst>
              <a:ext uri="{FF2B5EF4-FFF2-40B4-BE49-F238E27FC236}">
                <a16:creationId xmlns:a16="http://schemas.microsoft.com/office/drawing/2014/main" id="{F6BA63E4-E10F-4E0A-91F5-2A2F84225353}"/>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tx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spTree>
    <p:extLst>
      <p:ext uri="{BB962C8B-B14F-4D97-AF65-F5344CB8AC3E}">
        <p14:creationId xmlns:p14="http://schemas.microsoft.com/office/powerpoint/2010/main" val="13385399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itel Gelb BSW">
    <p:bg>
      <p:bgPr>
        <a:solidFill>
          <a:srgbClr val="FFF374"/>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solidFill>
                  <a:srgbClr val="FFFFFF"/>
                </a:solidFill>
              </a:defRPr>
            </a:lvl1pPr>
          </a:lstStyle>
          <a:p>
            <a:r>
              <a:rPr lang="de-CH" dirty="0" smtClean="0"/>
              <a:t>Kapiteltitel hinzufügen</a:t>
            </a:r>
            <a:endParaRPr lang="de-CH" dirty="0"/>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rgbClr val="FFFFC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Untertitel</a:t>
            </a:r>
            <a:r>
              <a:rPr lang="de-CH" dirty="0" smtClean="0"/>
              <a:t> </a:t>
            </a:r>
            <a:r>
              <a:rPr lang="de-CH" dirty="0"/>
              <a:t>hinzufügen</a:t>
            </a:r>
          </a:p>
        </p:txBody>
      </p:sp>
      <p:sp>
        <p:nvSpPr>
          <p:cNvPr id="7" name="Datumsplatzhalter 6"/>
          <p:cNvSpPr>
            <a:spLocks noGrp="1"/>
          </p:cNvSpPr>
          <p:nvPr>
            <p:ph type="dt" sz="half" idx="10"/>
          </p:nvPr>
        </p:nvSpPr>
        <p:spPr/>
        <p:txBody>
          <a:bodyPr/>
          <a:lstStyle>
            <a:lvl1pPr>
              <a:defRPr>
                <a:solidFill>
                  <a:schemeClr val="tx1"/>
                </a:solidFill>
              </a:defRPr>
            </a:lvl1pPr>
          </a:lstStyle>
          <a:p>
            <a:fld id="{E370FF11-BE2C-4D33-A71B-8DA63E8A163E}" type="datetime4">
              <a:rPr lang="de-CH" smtClean="0"/>
              <a:pPr/>
              <a:t>10. Juni 2022</a:t>
            </a:fld>
            <a:endParaRPr lang="de-CH" dirty="0"/>
          </a:p>
        </p:txBody>
      </p:sp>
      <p:sp>
        <p:nvSpPr>
          <p:cNvPr id="9" name="Fußzeilenplatzhalter 8"/>
          <p:cNvSpPr>
            <a:spLocks noGrp="1"/>
          </p:cNvSpPr>
          <p:nvPr>
            <p:ph type="ftr" sz="quarter" idx="11"/>
          </p:nvPr>
        </p:nvSpPr>
        <p:spPr/>
        <p:txBody>
          <a:bodyPr/>
          <a:lstStyle>
            <a:lvl1pPr>
              <a:defRPr>
                <a:solidFill>
                  <a:schemeClr val="tx1"/>
                </a:solidFill>
              </a:defRPr>
            </a:lvl1pPr>
          </a:lstStyle>
          <a:p>
            <a:r>
              <a:rPr lang="de-CH" dirty="0" smtClean="0"/>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tx1"/>
                </a:solidFill>
              </a:defRPr>
            </a:lvl1pPr>
          </a:lstStyle>
          <a:p>
            <a:fld id="{442AD375-037F-43D0-B059-5172DA06796A}" type="slidenum">
              <a:rPr lang="de-CH" smtClean="0"/>
              <a:pPr/>
              <a:t>‹Nr.›</a:t>
            </a:fld>
            <a:endParaRPr lang="de-CH" dirty="0"/>
          </a:p>
        </p:txBody>
      </p:sp>
      <p:sp>
        <p:nvSpPr>
          <p:cNvPr id="11" name="Textfeld 10">
            <a:extLst>
              <a:ext uri="{FF2B5EF4-FFF2-40B4-BE49-F238E27FC236}">
                <a16:creationId xmlns:a16="http://schemas.microsoft.com/office/drawing/2014/main" id="{3ECD3B7A-3879-440E-876B-C4404EACC6D4}"/>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57" y="-30905"/>
            <a:ext cx="4331217" cy="1112522"/>
          </a:xfrm>
          <a:prstGeom prst="rect">
            <a:avLst/>
          </a:prstGeom>
        </p:spPr>
      </p:pic>
    </p:spTree>
    <p:extLst>
      <p:ext uri="{BB962C8B-B14F-4D97-AF65-F5344CB8AC3E}">
        <p14:creationId xmlns:p14="http://schemas.microsoft.com/office/powerpoint/2010/main" val="36688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itel Blau LB">
    <p:bg>
      <p:bgPr>
        <a:solidFill>
          <a:srgbClr val="7AC1E3"/>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solidFill>
                  <a:srgbClr val="FFFFFF"/>
                </a:solidFill>
              </a:defRPr>
            </a:lvl1pPr>
          </a:lstStyle>
          <a:p>
            <a:r>
              <a:rPr lang="de-CH" dirty="0" smtClean="0"/>
              <a:t>Kapiteltitel hinzufügen</a:t>
            </a:r>
            <a:endParaRPr lang="de-CH" dirty="0"/>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Untertitel</a:t>
            </a:r>
            <a:r>
              <a:rPr lang="de-CH" dirty="0" smtClean="0"/>
              <a:t> </a:t>
            </a:r>
            <a:r>
              <a:rPr lang="de-CH" dirty="0"/>
              <a:t>hinzufügen</a:t>
            </a:r>
          </a:p>
        </p:txBody>
      </p:sp>
      <p:sp>
        <p:nvSpPr>
          <p:cNvPr id="7" name="Datumsplatzhalter 6"/>
          <p:cNvSpPr>
            <a:spLocks noGrp="1"/>
          </p:cNvSpPr>
          <p:nvPr>
            <p:ph type="dt" sz="half" idx="10"/>
          </p:nvPr>
        </p:nvSpPr>
        <p:spPr/>
        <p:txBody>
          <a:bodyPr/>
          <a:lstStyle>
            <a:lvl1pPr>
              <a:defRPr>
                <a:solidFill>
                  <a:schemeClr val="tx1"/>
                </a:solidFill>
              </a:defRPr>
            </a:lvl1pPr>
          </a:lstStyle>
          <a:p>
            <a:fld id="{E370FF11-BE2C-4D33-A71B-8DA63E8A163E}" type="datetime4">
              <a:rPr lang="de-CH" smtClean="0"/>
              <a:pPr/>
              <a:t>10. Juni 2022</a:t>
            </a:fld>
            <a:endParaRPr lang="de-CH" dirty="0"/>
          </a:p>
        </p:txBody>
      </p:sp>
      <p:sp>
        <p:nvSpPr>
          <p:cNvPr id="9" name="Fußzeilenplatzhalter 8"/>
          <p:cNvSpPr>
            <a:spLocks noGrp="1"/>
          </p:cNvSpPr>
          <p:nvPr>
            <p:ph type="ftr" sz="quarter" idx="11"/>
          </p:nvPr>
        </p:nvSpPr>
        <p:spPr/>
        <p:txBody>
          <a:bodyPr/>
          <a:lstStyle>
            <a:lvl1pPr>
              <a:defRPr>
                <a:solidFill>
                  <a:schemeClr val="tx1"/>
                </a:solidFill>
              </a:defRPr>
            </a:lvl1pPr>
          </a:lstStyle>
          <a:p>
            <a:r>
              <a:rPr lang="de-CH" dirty="0" smtClean="0"/>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tx1"/>
                </a:solidFill>
              </a:defRPr>
            </a:lvl1pPr>
          </a:lstStyle>
          <a:p>
            <a:fld id="{442AD375-037F-43D0-B059-5172DA06796A}" type="slidenum">
              <a:rPr lang="de-CH" smtClean="0"/>
              <a:pPr/>
              <a:t>‹Nr.›</a:t>
            </a:fld>
            <a:endParaRPr lang="de-CH" dirty="0"/>
          </a:p>
        </p:txBody>
      </p:sp>
      <p:sp>
        <p:nvSpPr>
          <p:cNvPr id="11" name="Textfeld 10">
            <a:extLst>
              <a:ext uri="{FF2B5EF4-FFF2-40B4-BE49-F238E27FC236}">
                <a16:creationId xmlns:a16="http://schemas.microsoft.com/office/drawing/2014/main" id="{3ECD3B7A-3879-440E-876B-C4404EACC6D4}"/>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57" y="-30905"/>
            <a:ext cx="4331217" cy="1112522"/>
          </a:xfrm>
          <a:prstGeom prst="rect">
            <a:avLst/>
          </a:prstGeom>
        </p:spPr>
      </p:pic>
    </p:spTree>
    <p:extLst>
      <p:ext uri="{BB962C8B-B14F-4D97-AF65-F5344CB8AC3E}">
        <p14:creationId xmlns:p14="http://schemas.microsoft.com/office/powerpoint/2010/main" val="3985148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itel Weis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lvl1pPr>
          </a:lstStyle>
          <a:p>
            <a:r>
              <a:rPr lang="de-CH" dirty="0"/>
              <a:t>Kapiteltitel hinzufügen</a:t>
            </a:r>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r>
              <a:rPr lang="de-CH" dirty="0"/>
              <a:t> hinzufügen</a:t>
            </a:r>
          </a:p>
        </p:txBody>
      </p:sp>
      <p:sp>
        <p:nvSpPr>
          <p:cNvPr id="7" name="Datumsplatzhalter 6"/>
          <p:cNvSpPr>
            <a:spLocks noGrp="1"/>
          </p:cNvSpPr>
          <p:nvPr>
            <p:ph type="dt" sz="half" idx="10"/>
          </p:nvPr>
        </p:nvSpPr>
        <p:spPr/>
        <p:txBody>
          <a:bodyPr/>
          <a:lstStyle/>
          <a:p>
            <a:fld id="{8F6544CA-0A33-40A7-B8DB-1E3475BC8352}" type="datetime4">
              <a:rPr lang="de-CH" smtClean="0"/>
              <a:t>10. Juni 2022</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2030090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dirty="0"/>
          </a:p>
        </p:txBody>
      </p:sp>
      <p:sp>
        <p:nvSpPr>
          <p:cNvPr id="3" name="Inhaltsplatzhalter 2"/>
          <p:cNvSpPr>
            <a:spLocks noGrp="1"/>
          </p:cNvSpPr>
          <p:nvPr>
            <p:ph idx="1" hasCustomPrompt="1"/>
          </p:nvPr>
        </p:nvSpPr>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74B8EF3F-82B3-4CB2-B551-A5FCEA334651}" type="datetime4">
              <a:rPr lang="de-CH" smtClean="0"/>
              <a:t>10. Juni 2022</a:t>
            </a:fld>
            <a:endParaRPr lang="de-CH" dirty="0"/>
          </a:p>
        </p:txBody>
      </p:sp>
      <p:sp>
        <p:nvSpPr>
          <p:cNvPr id="8" name="Fußzeilenplatzhalter 7"/>
          <p:cNvSpPr>
            <a:spLocks noGrp="1"/>
          </p:cNvSpPr>
          <p:nvPr>
            <p:ph type="ftr" sz="quarter" idx="11"/>
          </p:nvPr>
        </p:nvSpPr>
        <p:spPr/>
        <p:txBody>
          <a:bodyPr/>
          <a:lstStyle/>
          <a:p>
            <a:r>
              <a:rPr lang="de-CH"/>
              <a:t>Klassifizierung: intern / vertraulich / geheim</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79570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1071564"/>
            <a:ext cx="10983913" cy="541354"/>
          </a:xfrm>
        </p:spPr>
        <p:txBody>
          <a:bodyPr/>
          <a:lstStyle/>
          <a:p>
            <a:r>
              <a:rPr lang="de-DE" smtClean="0"/>
              <a:t>Titelmasterformat durch Klicken bearbeiten</a:t>
            </a:r>
            <a:endParaRPr lang="de-CH" dirty="0"/>
          </a:p>
        </p:txBody>
      </p:sp>
      <p:sp>
        <p:nvSpPr>
          <p:cNvPr id="3" name="Inhaltsplatzhalter 2"/>
          <p:cNvSpPr>
            <a:spLocks noGrp="1"/>
          </p:cNvSpPr>
          <p:nvPr>
            <p:ph idx="1" hasCustomPrompt="1"/>
          </p:nvPr>
        </p:nvSpPr>
        <p:spPr>
          <a:xfrm>
            <a:off x="838200" y="2420888"/>
            <a:ext cx="10983913" cy="4104456"/>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1DFB08CE-F601-4561-962B-752A580B012A}" type="datetime4">
              <a:rPr lang="de-CH" smtClean="0"/>
              <a:t>10. Juni 2022</a:t>
            </a:fld>
            <a:endParaRPr lang="de-CH" dirty="0"/>
          </a:p>
        </p:txBody>
      </p:sp>
      <p:sp>
        <p:nvSpPr>
          <p:cNvPr id="8" name="Fußzeilenplatzhalter 7"/>
          <p:cNvSpPr>
            <a:spLocks noGrp="1"/>
          </p:cNvSpPr>
          <p:nvPr>
            <p:ph type="ftr" sz="quarter" idx="11"/>
          </p:nvPr>
        </p:nvSpPr>
        <p:spPr/>
        <p:txBody>
          <a:bodyPr/>
          <a:lstStyle/>
          <a:p>
            <a:r>
              <a:rPr lang="de-CH"/>
              <a:t>Klassifizierung: intern / vertraulich / geheim</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1FE9C7B8-7467-451B-8352-4E9C0C569F88}"/>
              </a:ext>
            </a:extLst>
          </p:cNvPr>
          <p:cNvSpPr>
            <a:spLocks noGrp="1"/>
          </p:cNvSpPr>
          <p:nvPr>
            <p:ph type="body" sz="quarter" idx="13" hasCustomPrompt="1"/>
          </p:nvPr>
        </p:nvSpPr>
        <p:spPr>
          <a:xfrm>
            <a:off x="838200" y="1630018"/>
            <a:ext cx="10983913" cy="556592"/>
          </a:xfrm>
        </p:spPr>
        <p:txBody>
          <a:bodyPr/>
          <a:lstStyle>
            <a:lvl1pPr>
              <a:defRPr sz="3400">
                <a:solidFill>
                  <a:srgbClr val="999999"/>
                </a:solidFill>
              </a:defRPr>
            </a:lvl1pPr>
          </a:lstStyle>
          <a:p>
            <a:pPr lvl="0"/>
            <a:r>
              <a:rPr lang="de-DE" dirty="0"/>
              <a:t>Untertitel hinzufügen</a:t>
            </a:r>
          </a:p>
        </p:txBody>
      </p:sp>
    </p:spTree>
    <p:extLst>
      <p:ext uri="{BB962C8B-B14F-4D97-AF65-F5344CB8AC3E}">
        <p14:creationId xmlns:p14="http://schemas.microsoft.com/office/powerpoint/2010/main" val="187446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dirty="0"/>
          </a:p>
        </p:txBody>
      </p:sp>
      <p:sp>
        <p:nvSpPr>
          <p:cNvPr id="3" name="Inhaltsplatzhalter 2"/>
          <p:cNvSpPr>
            <a:spLocks noGrp="1"/>
          </p:cNvSpPr>
          <p:nvPr>
            <p:ph sz="half" idx="1" hasCustomPrompt="1"/>
          </p:nvPr>
        </p:nvSpPr>
        <p:spPr>
          <a:xfrm>
            <a:off x="838200" y="1852612"/>
            <a:ext cx="5329808" cy="467280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Inhaltsplatzhalter 3"/>
          <p:cNvSpPr>
            <a:spLocks noGrp="1"/>
          </p:cNvSpPr>
          <p:nvPr>
            <p:ph sz="half" idx="2" hasCustomPrompt="1"/>
          </p:nvPr>
        </p:nvSpPr>
        <p:spPr>
          <a:xfrm>
            <a:off x="6493098" y="1852612"/>
            <a:ext cx="5329015" cy="4672799"/>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 name="Datumsplatzhalter 7"/>
          <p:cNvSpPr>
            <a:spLocks noGrp="1"/>
          </p:cNvSpPr>
          <p:nvPr>
            <p:ph type="dt" sz="half" idx="10"/>
          </p:nvPr>
        </p:nvSpPr>
        <p:spPr/>
        <p:txBody>
          <a:bodyPr/>
          <a:lstStyle/>
          <a:p>
            <a:fld id="{8DD1B167-7135-43F3-AEAE-A730821D191A}" type="datetime4">
              <a:rPr lang="de-CH" smtClean="0"/>
              <a:t>10. Juni 2022</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318625855"/>
      </p:ext>
    </p:extLst>
  </p:cSld>
  <p:clrMapOvr>
    <a:masterClrMapping/>
  </p:clrMapOvr>
  <p:extLst>
    <p:ext uri="{DCECCB84-F9BA-43D5-87BE-67443E8EF086}">
      <p15:sldGuideLst xmlns:p15="http://schemas.microsoft.com/office/powerpoint/2012/main">
        <p15:guide id="1" pos="39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alt und Bild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dirty="0"/>
          </a:p>
        </p:txBody>
      </p:sp>
      <p:sp>
        <p:nvSpPr>
          <p:cNvPr id="8" name="Datumsplatzhalter 7"/>
          <p:cNvSpPr>
            <a:spLocks noGrp="1"/>
          </p:cNvSpPr>
          <p:nvPr>
            <p:ph type="dt" sz="half" idx="10"/>
          </p:nvPr>
        </p:nvSpPr>
        <p:spPr/>
        <p:txBody>
          <a:bodyPr/>
          <a:lstStyle/>
          <a:p>
            <a:fld id="{A4596CBD-DD5D-4F61-A35A-2BDD2301218D}" type="datetime4">
              <a:rPr lang="de-CH" smtClean="0"/>
              <a:t>10. Juni 2022</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12" name="Bildplatzhalter 4">
            <a:extLst>
              <a:ext uri="{FF2B5EF4-FFF2-40B4-BE49-F238E27FC236}">
                <a16:creationId xmlns:a16="http://schemas.microsoft.com/office/drawing/2014/main" id="{BDCA4218-6304-434F-B7B6-74DF28EC09A3}"/>
              </a:ext>
            </a:extLst>
          </p:cNvPr>
          <p:cNvSpPr>
            <a:spLocks noGrp="1"/>
          </p:cNvSpPr>
          <p:nvPr>
            <p:ph type="pic" sz="quarter" idx="13"/>
          </p:nvPr>
        </p:nvSpPr>
        <p:spPr>
          <a:xfrm>
            <a:off x="6492304" y="1916832"/>
            <a:ext cx="5329808" cy="4507035"/>
          </a:xfrm>
          <a:pattFill prst="lgCheck">
            <a:fgClr>
              <a:schemeClr val="bg1">
                <a:lumMod val="85000"/>
              </a:schemeClr>
            </a:fgClr>
            <a:bgClr>
              <a:schemeClr val="bg1"/>
            </a:bgClr>
          </a:pattFill>
        </p:spPr>
        <p:txBody>
          <a:bodyPr tIns="720000" anchor="ctr"/>
          <a:lstStyle>
            <a:lvl1pPr algn="ctr">
              <a:defRPr sz="1200"/>
            </a:lvl1pPr>
          </a:lstStyle>
          <a:p>
            <a:r>
              <a:rPr lang="de-DE" smtClean="0"/>
              <a:t>Bild durch Klicken auf Symbol hinzufügen</a:t>
            </a:r>
            <a:endParaRPr lang="de-CH"/>
          </a:p>
        </p:txBody>
      </p:sp>
      <p:sp>
        <p:nvSpPr>
          <p:cNvPr id="11" name="Inhaltsplatzhalter 2">
            <a:extLst>
              <a:ext uri="{FF2B5EF4-FFF2-40B4-BE49-F238E27FC236}">
                <a16:creationId xmlns:a16="http://schemas.microsoft.com/office/drawing/2014/main" id="{FC1C5F14-3075-4FD1-945B-02DE33860C0E}"/>
              </a:ext>
            </a:extLst>
          </p:cNvPr>
          <p:cNvSpPr>
            <a:spLocks noGrp="1"/>
          </p:cNvSpPr>
          <p:nvPr>
            <p:ph sz="half" idx="1" hasCustomPrompt="1"/>
          </p:nvPr>
        </p:nvSpPr>
        <p:spPr>
          <a:xfrm>
            <a:off x="838200" y="1852612"/>
            <a:ext cx="5329808" cy="467280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Tree>
    <p:extLst>
      <p:ext uri="{BB962C8B-B14F-4D97-AF65-F5344CB8AC3E}">
        <p14:creationId xmlns:p14="http://schemas.microsoft.com/office/powerpoint/2010/main" val="14393508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Inhalt und Bild lin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dirty="0"/>
          </a:p>
        </p:txBody>
      </p:sp>
      <p:sp>
        <p:nvSpPr>
          <p:cNvPr id="8" name="Datumsplatzhalter 7"/>
          <p:cNvSpPr>
            <a:spLocks noGrp="1"/>
          </p:cNvSpPr>
          <p:nvPr>
            <p:ph type="dt" sz="half" idx="10"/>
          </p:nvPr>
        </p:nvSpPr>
        <p:spPr/>
        <p:txBody>
          <a:bodyPr/>
          <a:lstStyle/>
          <a:p>
            <a:fld id="{1DF9B2EE-0AB2-4AEE-914F-EB9E33FEECB6}" type="datetime4">
              <a:rPr lang="de-CH" smtClean="0"/>
              <a:t>10. Juni 2022</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14" name="Bildplatzhalter 4">
            <a:extLst>
              <a:ext uri="{FF2B5EF4-FFF2-40B4-BE49-F238E27FC236}">
                <a16:creationId xmlns:a16="http://schemas.microsoft.com/office/drawing/2014/main" id="{B7494CC6-D926-49A7-9F3F-4C583660BC8C}"/>
              </a:ext>
            </a:extLst>
          </p:cNvPr>
          <p:cNvSpPr>
            <a:spLocks noGrp="1"/>
          </p:cNvSpPr>
          <p:nvPr>
            <p:ph type="pic" sz="quarter" idx="15"/>
          </p:nvPr>
        </p:nvSpPr>
        <p:spPr>
          <a:xfrm>
            <a:off x="839788" y="1916831"/>
            <a:ext cx="5329808" cy="4507035"/>
          </a:xfrm>
          <a:pattFill prst="lgCheck">
            <a:fgClr>
              <a:schemeClr val="bg1">
                <a:lumMod val="85000"/>
              </a:schemeClr>
            </a:fgClr>
            <a:bgClr>
              <a:schemeClr val="bg1"/>
            </a:bgClr>
          </a:pattFill>
        </p:spPr>
        <p:txBody>
          <a:bodyPr tIns="720000" anchor="ctr"/>
          <a:lstStyle>
            <a:lvl1pPr algn="ctr">
              <a:defRPr sz="1200"/>
            </a:lvl1pPr>
          </a:lstStyle>
          <a:p>
            <a:r>
              <a:rPr lang="de-DE" smtClean="0"/>
              <a:t>Bild durch Klicken auf Symbol hinzufügen</a:t>
            </a:r>
            <a:endParaRPr lang="de-CH"/>
          </a:p>
        </p:txBody>
      </p:sp>
      <p:sp>
        <p:nvSpPr>
          <p:cNvPr id="11" name="Inhaltsplatzhalter 3">
            <a:extLst>
              <a:ext uri="{FF2B5EF4-FFF2-40B4-BE49-F238E27FC236}">
                <a16:creationId xmlns:a16="http://schemas.microsoft.com/office/drawing/2014/main" id="{FFF4BFA1-D66B-4323-A031-D7779026D276}"/>
              </a:ext>
            </a:extLst>
          </p:cNvPr>
          <p:cNvSpPr>
            <a:spLocks noGrp="1"/>
          </p:cNvSpPr>
          <p:nvPr>
            <p:ph sz="half" idx="2" hasCustomPrompt="1"/>
          </p:nvPr>
        </p:nvSpPr>
        <p:spPr>
          <a:xfrm>
            <a:off x="6493098" y="1852612"/>
            <a:ext cx="5329015" cy="4672799"/>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Tree>
    <p:extLst>
      <p:ext uri="{BB962C8B-B14F-4D97-AF65-F5344CB8AC3E}">
        <p14:creationId xmlns:p14="http://schemas.microsoft.com/office/powerpoint/2010/main" val="300203923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dirty="0"/>
          </a:p>
        </p:txBody>
      </p:sp>
      <p:sp>
        <p:nvSpPr>
          <p:cNvPr id="7" name="Datumsplatzhalter 6"/>
          <p:cNvSpPr>
            <a:spLocks noGrp="1"/>
          </p:cNvSpPr>
          <p:nvPr>
            <p:ph type="dt" sz="half" idx="10"/>
          </p:nvPr>
        </p:nvSpPr>
        <p:spPr/>
        <p:txBody>
          <a:bodyPr/>
          <a:lstStyle/>
          <a:p>
            <a:fld id="{EAA4AD0E-3E40-4A4C-8A31-E1A9AB0C5623}" type="datetime4">
              <a:rPr lang="de-CH" smtClean="0"/>
              <a:t>10. Juni 2022</a:t>
            </a:fld>
            <a:endParaRPr lang="de-CH" dirty="0"/>
          </a:p>
        </p:txBody>
      </p:sp>
      <p:sp>
        <p:nvSpPr>
          <p:cNvPr id="8" name="Fußzeilenplatzhalter 7"/>
          <p:cNvSpPr>
            <a:spLocks noGrp="1"/>
          </p:cNvSpPr>
          <p:nvPr>
            <p:ph type="ftr" sz="quarter" idx="11"/>
          </p:nvPr>
        </p:nvSpPr>
        <p:spPr/>
        <p:txBody>
          <a:bodyPr/>
          <a:lstStyle/>
          <a:p>
            <a:r>
              <a:rPr lang="de-CH"/>
              <a:t>Klassifizierung: intern / vertraulich / geheim</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
        <p:nvSpPr>
          <p:cNvPr id="10" name="Bildplatzhalter 4">
            <a:extLst>
              <a:ext uri="{FF2B5EF4-FFF2-40B4-BE49-F238E27FC236}">
                <a16:creationId xmlns:a16="http://schemas.microsoft.com/office/drawing/2014/main" id="{A79F27DF-F3EE-4D6E-866F-A71D2FB41AF5}"/>
              </a:ext>
            </a:extLst>
          </p:cNvPr>
          <p:cNvSpPr>
            <a:spLocks noGrp="1"/>
          </p:cNvSpPr>
          <p:nvPr>
            <p:ph type="pic" sz="quarter" idx="15"/>
          </p:nvPr>
        </p:nvSpPr>
        <p:spPr>
          <a:xfrm>
            <a:off x="839787" y="1916831"/>
            <a:ext cx="10982325" cy="4507035"/>
          </a:xfrm>
          <a:pattFill prst="lgCheck">
            <a:fgClr>
              <a:schemeClr val="bg1">
                <a:lumMod val="85000"/>
              </a:schemeClr>
            </a:fgClr>
            <a:bgClr>
              <a:schemeClr val="bg1"/>
            </a:bgClr>
          </a:pattFill>
        </p:spPr>
        <p:txBody>
          <a:bodyPr tIns="720000" anchor="ctr"/>
          <a:lstStyle>
            <a:lvl1pPr algn="ctr">
              <a:defRPr sz="1200"/>
            </a:lvl1pPr>
          </a:lstStyle>
          <a:p>
            <a:r>
              <a:rPr lang="de-DE" smtClean="0"/>
              <a:t>Bild durch Klicken auf Symbol hinzufügen</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dirty="0"/>
          </a:p>
        </p:txBody>
      </p:sp>
      <p:sp>
        <p:nvSpPr>
          <p:cNvPr id="6" name="Datumsplatzhalter 5"/>
          <p:cNvSpPr>
            <a:spLocks noGrp="1"/>
          </p:cNvSpPr>
          <p:nvPr>
            <p:ph type="dt" sz="half" idx="10"/>
          </p:nvPr>
        </p:nvSpPr>
        <p:spPr/>
        <p:txBody>
          <a:bodyPr/>
          <a:lstStyle/>
          <a:p>
            <a:fld id="{3084B0DB-8B37-4DE6-B20E-758F84ADAD1D}" type="datetime4">
              <a:rPr lang="de-CH" smtClean="0"/>
              <a:t>10. Juni 2022</a:t>
            </a:fld>
            <a:endParaRPr lang="de-CH" dirty="0"/>
          </a:p>
        </p:txBody>
      </p:sp>
      <p:sp>
        <p:nvSpPr>
          <p:cNvPr id="7" name="Fußzeilenplatzhalter 6"/>
          <p:cNvSpPr>
            <a:spLocks noGrp="1"/>
          </p:cNvSpPr>
          <p:nvPr>
            <p:ph type="ftr" sz="quarter" idx="11"/>
          </p:nvPr>
        </p:nvSpPr>
        <p:spPr/>
        <p:txBody>
          <a:bodyPr/>
          <a:lstStyle/>
          <a:p>
            <a:r>
              <a:rPr lang="de-CH"/>
              <a:t>Klassifizierung: intern / vertraulich / geheim</a:t>
            </a:r>
            <a:endParaRPr lang="de-CH" dirty="0"/>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837984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Element Rot">
    <p:spTree>
      <p:nvGrpSpPr>
        <p:cNvPr id="1" name=""/>
        <p:cNvGrpSpPr/>
        <p:nvPr/>
      </p:nvGrpSpPr>
      <p:grpSpPr>
        <a:xfrm>
          <a:off x="0" y="0"/>
          <a:ext cx="0" cy="0"/>
          <a:chOff x="0" y="0"/>
          <a:chExt cx="0" cy="0"/>
        </a:xfrm>
      </p:grpSpPr>
      <p:pic>
        <p:nvPicPr>
          <p:cNvPr id="8" name="Grafik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66" b="120"/>
          <a:stretch/>
        </p:blipFill>
        <p:spPr>
          <a:xfrm rot="16200000">
            <a:off x="7575969" y="2244669"/>
            <a:ext cx="4631874" cy="4649554"/>
          </a:xfrm>
          <a:prstGeom prst="rect">
            <a:avLst/>
          </a:prstGeom>
        </p:spPr>
      </p:pic>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lvl1pPr>
          </a:lstStyle>
          <a:p>
            <a:r>
              <a:rPr lang="de-CH" dirty="0"/>
              <a:t>Titel (maximal zwei Zeilen)</a:t>
            </a:r>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p>
            <a:fld id="{D8188CD8-7FF1-4ED3-8276-926FEB01991B}" type="datetime4">
              <a:rPr lang="de-CH" smtClean="0"/>
              <a:t>10. Juni 2022</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rgbClr val="EA161F"/>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1" name="Textplatzhalter 4">
            <a:extLst>
              <a:ext uri="{FF2B5EF4-FFF2-40B4-BE49-F238E27FC236}">
                <a16:creationId xmlns:a16="http://schemas.microsoft.com/office/drawing/2014/main" id="{F6BA63E4-E10F-4E0A-91F5-2A2F84225353}"/>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tx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spTree>
    <p:extLst>
      <p:ext uri="{BB962C8B-B14F-4D97-AF65-F5344CB8AC3E}">
        <p14:creationId xmlns:p14="http://schemas.microsoft.com/office/powerpoint/2010/main" val="341015524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6A74091E-89C7-4DA0-88E9-E17602D8A5F2}" type="datetime4">
              <a:rPr lang="de-CH" smtClean="0"/>
              <a:t>10. Juni 2022</a:t>
            </a:fld>
            <a:endParaRPr lang="de-CH" dirty="0"/>
          </a:p>
        </p:txBody>
      </p:sp>
      <p:sp>
        <p:nvSpPr>
          <p:cNvPr id="6" name="Fußzeilenplatzhalter 5"/>
          <p:cNvSpPr>
            <a:spLocks noGrp="1"/>
          </p:cNvSpPr>
          <p:nvPr>
            <p:ph type="ftr" sz="quarter" idx="11"/>
          </p:nvPr>
        </p:nvSpPr>
        <p:spPr/>
        <p:txBody>
          <a:bodyPr/>
          <a:lstStyle/>
          <a:p>
            <a:r>
              <a:rPr lang="de-CH"/>
              <a:t>Klassifizierung: intern / vertraulich / geheim</a:t>
            </a:r>
            <a:endParaRPr lang="de-CH" dirty="0"/>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00544614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A79F27DF-F3EE-4D6E-866F-A71D2FB41AF5}"/>
              </a:ext>
            </a:extLst>
          </p:cNvPr>
          <p:cNvSpPr>
            <a:spLocks noGrp="1"/>
          </p:cNvSpPr>
          <p:nvPr>
            <p:ph type="pic" sz="quarter" idx="15"/>
          </p:nvPr>
        </p:nvSpPr>
        <p:spPr>
          <a:xfrm>
            <a:off x="0" y="0"/>
            <a:ext cx="12191999" cy="6857999"/>
          </a:xfrm>
          <a:pattFill prst="lgCheck">
            <a:fgClr>
              <a:schemeClr val="bg1">
                <a:lumMod val="85000"/>
              </a:schemeClr>
            </a:fgClr>
            <a:bgClr>
              <a:schemeClr val="bg1"/>
            </a:bgClr>
          </a:pattFill>
        </p:spPr>
        <p:txBody>
          <a:bodyPr tIns="720000" anchor="ctr"/>
          <a:lstStyle>
            <a:lvl1pPr algn="ctr">
              <a:defRPr sz="1200"/>
            </a:lvl1pPr>
          </a:lstStyle>
          <a:p>
            <a:r>
              <a:rPr lang="de-DE" smtClean="0"/>
              <a:t>Bild durch Klicken auf Symbol hinzufügen</a:t>
            </a:r>
            <a:endParaRPr lang="de-CH"/>
          </a:p>
        </p:txBody>
      </p:sp>
    </p:spTree>
    <p:extLst>
      <p:ext uri="{BB962C8B-B14F-4D97-AF65-F5344CB8AC3E}">
        <p14:creationId xmlns:p14="http://schemas.microsoft.com/office/powerpoint/2010/main" val="2621706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Tex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273E2A7-9C2E-4064-A385-4055653C16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440" y="6156000"/>
            <a:ext cx="1380747" cy="368809"/>
          </a:xfrm>
          <a:prstGeom prst="rect">
            <a:avLst/>
          </a:prstGeom>
        </p:spPr>
      </p:pic>
      <p:sp>
        <p:nvSpPr>
          <p:cNvPr id="9" name="Textfeld 8"/>
          <p:cNvSpPr txBox="1"/>
          <p:nvPr userDrawn="1"/>
        </p:nvSpPr>
        <p:spPr>
          <a:xfrm>
            <a:off x="8040000" y="6355759"/>
            <a:ext cx="2856000" cy="230832"/>
          </a:xfrm>
          <a:prstGeom prst="rect">
            <a:avLst/>
          </a:prstGeom>
          <a:noFill/>
        </p:spPr>
        <p:txBody>
          <a:bodyPr wrap="square" rtlCol="0" anchor="ctr">
            <a:spAutoFit/>
          </a:bodyPr>
          <a:lstStyle/>
          <a:p>
            <a:pPr algn="r"/>
            <a:fld id="{10F39BC0-D0CF-FF40-AF94-42FF8CD03B7B}" type="slidenum">
              <a:rPr lang="de-DE" sz="900" smtClean="0">
                <a:latin typeface="Arial"/>
                <a:cs typeface="Arial"/>
              </a:rPr>
              <a:pPr algn="r"/>
              <a:t>‹Nr.›</a:t>
            </a:fld>
            <a:endParaRPr lang="de-DE" sz="900" dirty="0">
              <a:latin typeface="Arial"/>
              <a:cs typeface="Arial"/>
            </a:endParaRPr>
          </a:p>
        </p:txBody>
      </p:sp>
      <p:sp>
        <p:nvSpPr>
          <p:cNvPr id="11" name="Textfeld 10"/>
          <p:cNvSpPr txBox="1"/>
          <p:nvPr userDrawn="1"/>
        </p:nvSpPr>
        <p:spPr>
          <a:xfrm>
            <a:off x="2808120" y="6401925"/>
            <a:ext cx="4368000" cy="138499"/>
          </a:xfrm>
          <a:prstGeom prst="rect">
            <a:avLst/>
          </a:prstGeom>
          <a:noFill/>
        </p:spPr>
        <p:txBody>
          <a:bodyPr wrap="square" lIns="0" tIns="0" rIns="0" bIns="0" rtlCol="0" anchor="ctr" anchorCtr="0">
            <a:spAutoFit/>
          </a:bodyPr>
          <a:lstStyle/>
          <a:p>
            <a:pPr marL="0" lvl="1" indent="0" algn="l"/>
            <a:r>
              <a:rPr lang="de-DE" sz="900" dirty="0">
                <a:latin typeface="Arial"/>
                <a:cs typeface="Arial"/>
              </a:rPr>
              <a:t>Berufs- und Studienberatung</a:t>
            </a:r>
          </a:p>
        </p:txBody>
      </p:sp>
      <p:sp>
        <p:nvSpPr>
          <p:cNvPr id="12" name="Textplatzhalter 3"/>
          <p:cNvSpPr>
            <a:spLocks noGrp="1"/>
          </p:cNvSpPr>
          <p:nvPr>
            <p:ph type="body" sz="quarter" idx="12"/>
          </p:nvPr>
        </p:nvSpPr>
        <p:spPr>
          <a:xfrm>
            <a:off x="1054800" y="334800"/>
            <a:ext cx="9720000" cy="1152000"/>
          </a:xfrm>
          <a:prstGeom prst="rect">
            <a:avLst/>
          </a:prstGeom>
        </p:spPr>
        <p:txBody>
          <a:bodyPr lIns="0" tIns="0" rIns="0" bIns="0"/>
          <a:lstStyle>
            <a:lvl1pPr marL="0" indent="0">
              <a:buNone/>
              <a:defRPr/>
            </a:lvl1pPr>
            <a:lvl2pPr marL="0" indent="0">
              <a:buNone/>
              <a:defRPr sz="2000"/>
            </a:lvl2pPr>
          </a:lstStyle>
          <a:p>
            <a:pPr lvl="0"/>
            <a:r>
              <a:rPr lang="de-DE" smtClean="0"/>
              <a:t>Formatvorlagen des Textmasters bearbeiten</a:t>
            </a:r>
          </a:p>
          <a:p>
            <a:pPr lvl="1"/>
            <a:r>
              <a:rPr lang="de-DE" smtClean="0"/>
              <a:t>Zweite Ebene</a:t>
            </a:r>
          </a:p>
        </p:txBody>
      </p:sp>
      <p:sp>
        <p:nvSpPr>
          <p:cNvPr id="8" name="Inhaltsplatzhalter 2">
            <a:extLst>
              <a:ext uri="{FF2B5EF4-FFF2-40B4-BE49-F238E27FC236}">
                <a16:creationId xmlns:a16="http://schemas.microsoft.com/office/drawing/2014/main" id="{09F23FE9-9EA0-47E2-8059-AFC9908D4208}"/>
              </a:ext>
            </a:extLst>
          </p:cNvPr>
          <p:cNvSpPr>
            <a:spLocks noGrp="1"/>
          </p:cNvSpPr>
          <p:nvPr>
            <p:ph sz="quarter" idx="13"/>
          </p:nvPr>
        </p:nvSpPr>
        <p:spPr>
          <a:xfrm>
            <a:off x="1054800" y="1916113"/>
            <a:ext cx="9720000" cy="3600000"/>
          </a:xfrm>
          <a:prstGeom prst="rect">
            <a:avLst/>
          </a:prstGeom>
        </p:spPr>
        <p:txBody>
          <a:bodyPr lIns="0" tIns="0" rIns="0" bIns="0"/>
          <a:lstStyle>
            <a:lvl1pPr marL="270000" indent="-270000">
              <a:lnSpc>
                <a:spcPts val="2300"/>
              </a:lnSpc>
              <a:spcBef>
                <a:spcPts val="500"/>
              </a:spcBef>
              <a:buFont typeface="Symbol" panose="05050102010706020507" pitchFamily="18" charset="2"/>
              <a:buChar char="-"/>
              <a:defRPr sz="2000"/>
            </a:lvl1pPr>
            <a:lvl2pPr marL="540000" indent="-270000">
              <a:lnSpc>
                <a:spcPts val="2300"/>
              </a:lnSpc>
              <a:spcBef>
                <a:spcPts val="500"/>
              </a:spcBef>
              <a:buFont typeface="Symbol" panose="05050102010706020507" pitchFamily="18" charset="2"/>
              <a:buChar char="-"/>
              <a:defRPr sz="2000"/>
            </a:lvl2pPr>
            <a:lvl3pPr marL="828000" indent="-270000">
              <a:lnSpc>
                <a:spcPts val="2300"/>
              </a:lnSpc>
              <a:spcBef>
                <a:spcPts val="500"/>
              </a:spcBef>
              <a:buFont typeface="Symbol" panose="05050102010706020507" pitchFamily="18" charset="2"/>
              <a:buChar char="-"/>
              <a:defRPr sz="2000"/>
            </a:lvl3pPr>
            <a:lvl4pPr marL="1600200" indent="-228600">
              <a:buFont typeface="Symbol" panose="05050102010706020507" pitchFamily="18" charset="2"/>
              <a:buChar char="-"/>
              <a:defRPr sz="1800"/>
            </a:lvl4pPr>
            <a:lvl5pPr marL="2057400" indent="-228600">
              <a:buFont typeface="Symbol" panose="05050102010706020507" pitchFamily="18" charset="2"/>
              <a:buChar char="-"/>
              <a:defRPr sz="1800"/>
            </a:lvl5pPr>
          </a:lstStyle>
          <a:p>
            <a:pPr lvl="0"/>
            <a:r>
              <a:rPr lang="de-DE" smtClean="0"/>
              <a:t>Formatvorlagen des Textmasters bearbeiten</a:t>
            </a:r>
          </a:p>
          <a:p>
            <a:pPr lvl="1"/>
            <a:r>
              <a:rPr lang="de-DE" smtClean="0"/>
              <a:t>Zweite Ebene</a:t>
            </a:r>
          </a:p>
          <a:p>
            <a:pPr lvl="2"/>
            <a:r>
              <a:rPr lang="de-DE" smtClean="0"/>
              <a:t>Dritte Ebene</a:t>
            </a:r>
          </a:p>
        </p:txBody>
      </p:sp>
      <p:sp>
        <p:nvSpPr>
          <p:cNvPr id="10" name="Textplatzhalter 2">
            <a:extLst>
              <a:ext uri="{FF2B5EF4-FFF2-40B4-BE49-F238E27FC236}">
                <a16:creationId xmlns:a16="http://schemas.microsoft.com/office/drawing/2014/main" id="{2BA67CE1-046A-4A5D-9DB3-4B3D9A281937}"/>
              </a:ext>
            </a:extLst>
          </p:cNvPr>
          <p:cNvSpPr>
            <a:spLocks noGrp="1"/>
          </p:cNvSpPr>
          <p:nvPr>
            <p:ph type="body" sz="quarter" idx="16" hasCustomPrompt="1"/>
          </p:nvPr>
        </p:nvSpPr>
        <p:spPr>
          <a:xfrm>
            <a:off x="1055688" y="5632776"/>
            <a:ext cx="9720262" cy="317173"/>
          </a:xfrm>
          <a:prstGeom prst="rect">
            <a:avLst/>
          </a:prstGeom>
        </p:spPr>
        <p:txBody>
          <a:bodyPr lIns="0" tIns="0" rIns="0" bIns="0" anchor="b" anchorCtr="0"/>
          <a:lstStyle>
            <a:lvl1pPr marL="0" indent="0">
              <a:buNone/>
              <a:defRPr sz="1500" baseline="0"/>
            </a:lvl1pPr>
          </a:lstStyle>
          <a:p>
            <a:pPr lvl="0"/>
            <a:r>
              <a:rPr lang="de-DE" dirty="0" smtClean="0"/>
              <a:t>Text eingeben</a:t>
            </a:r>
            <a:endParaRPr lang="de-DE" dirty="0"/>
          </a:p>
        </p:txBody>
      </p:sp>
    </p:spTree>
    <p:extLst>
      <p:ext uri="{BB962C8B-B14F-4D97-AF65-F5344CB8AC3E}">
        <p14:creationId xmlns:p14="http://schemas.microsoft.com/office/powerpoint/2010/main" val="2619044185"/>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Element Gelb">
    <p:spTree>
      <p:nvGrpSpPr>
        <p:cNvPr id="1" name=""/>
        <p:cNvGrpSpPr/>
        <p:nvPr/>
      </p:nvGrpSpPr>
      <p:grpSpPr>
        <a:xfrm>
          <a:off x="0" y="0"/>
          <a:ext cx="0" cy="0"/>
          <a:chOff x="0" y="0"/>
          <a:chExt cx="0" cy="0"/>
        </a:xfrm>
      </p:grpSpPr>
      <p:pic>
        <p:nvPicPr>
          <p:cNvPr id="8" name="Grafik 7"/>
          <p:cNvPicPr>
            <a:picLocks noChangeAspect="1"/>
          </p:cNvPicPr>
          <p:nvPr userDrawn="1"/>
        </p:nvPicPr>
        <p:blipFill rotWithShape="1">
          <a:blip r:embed="rId2" cstate="print">
            <a:extLst>
              <a:ext uri="{28A0092B-C50C-407E-A947-70E740481C1C}">
                <a14:useLocalDpi xmlns:a14="http://schemas.microsoft.com/office/drawing/2010/main" val="0"/>
              </a:ext>
            </a:extLst>
          </a:blip>
          <a:srcRect b="1086"/>
          <a:stretch/>
        </p:blipFill>
        <p:spPr>
          <a:xfrm rot="5400000" flipV="1">
            <a:off x="7249134" y="1902732"/>
            <a:ext cx="4161356" cy="5773736"/>
          </a:xfrm>
          <a:prstGeom prst="rect">
            <a:avLst/>
          </a:prstGeom>
        </p:spPr>
      </p:pic>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lvl1pPr>
          </a:lstStyle>
          <a:p>
            <a:r>
              <a:rPr lang="de-CH" dirty="0"/>
              <a:t>Titel (maximal zwei Zeilen)</a:t>
            </a:r>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p>
            <a:fld id="{D8188CD8-7FF1-4ED3-8276-926FEB01991B}" type="datetime4">
              <a:rPr lang="de-CH" smtClean="0"/>
              <a:t>10. Juni 2022</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rgbClr val="EA161F"/>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1" name="Textplatzhalter 4">
            <a:extLst>
              <a:ext uri="{FF2B5EF4-FFF2-40B4-BE49-F238E27FC236}">
                <a16:creationId xmlns:a16="http://schemas.microsoft.com/office/drawing/2014/main" id="{F6BA63E4-E10F-4E0A-91F5-2A2F84225353}"/>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tx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spTree>
    <p:extLst>
      <p:ext uri="{BB962C8B-B14F-4D97-AF65-F5344CB8AC3E}">
        <p14:creationId xmlns:p14="http://schemas.microsoft.com/office/powerpoint/2010/main" val="32984416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Element Blau">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lvl1pPr>
          </a:lstStyle>
          <a:p>
            <a:r>
              <a:rPr lang="de-CH" dirty="0"/>
              <a:t>Titel (maximal zwei Zeilen)</a:t>
            </a:r>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p>
            <a:fld id="{D8188CD8-7FF1-4ED3-8276-926FEB01991B}" type="datetime4">
              <a:rPr lang="de-CH" smtClean="0"/>
              <a:t>10. Juni 2022</a:t>
            </a:fld>
            <a:endParaRPr lang="de-CH" dirty="0"/>
          </a:p>
        </p:txBody>
      </p:sp>
      <p:sp>
        <p:nvSpPr>
          <p:cNvPr id="9" name="Fußzeilenplatzhalter 8"/>
          <p:cNvSpPr>
            <a:spLocks noGrp="1"/>
          </p:cNvSpPr>
          <p:nvPr>
            <p:ph type="ftr" sz="quarter" idx="11"/>
          </p:nvPr>
        </p:nvSpPr>
        <p:spPr/>
        <p:txBody>
          <a:body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rgbClr val="EA161F"/>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1" name="Textplatzhalter 4">
            <a:extLst>
              <a:ext uri="{FF2B5EF4-FFF2-40B4-BE49-F238E27FC236}">
                <a16:creationId xmlns:a16="http://schemas.microsoft.com/office/drawing/2014/main" id="{F6BA63E4-E10F-4E0A-91F5-2A2F84225353}"/>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tx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456" y="1441174"/>
            <a:ext cx="3881224" cy="5444210"/>
          </a:xfrm>
          <a:prstGeom prst="rect">
            <a:avLst/>
          </a:prstGeom>
        </p:spPr>
      </p:pic>
    </p:spTree>
    <p:extLst>
      <p:ext uri="{BB962C8B-B14F-4D97-AF65-F5344CB8AC3E}">
        <p14:creationId xmlns:p14="http://schemas.microsoft.com/office/powerpoint/2010/main" val="1727740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mit Bild (hell) ">
    <p:spTree>
      <p:nvGrpSpPr>
        <p:cNvPr id="1" name=""/>
        <p:cNvGrpSpPr/>
        <p:nvPr/>
      </p:nvGrpSpPr>
      <p:grpSpPr>
        <a:xfrm>
          <a:off x="0" y="0"/>
          <a:ext cx="0" cy="0"/>
          <a:chOff x="0" y="0"/>
          <a:chExt cx="0" cy="0"/>
        </a:xfrm>
      </p:grpSpPr>
      <p:sp>
        <p:nvSpPr>
          <p:cNvPr id="14" name="Bildplatzhalter 4">
            <a:extLst>
              <a:ext uri="{FF2B5EF4-FFF2-40B4-BE49-F238E27FC236}">
                <a16:creationId xmlns:a16="http://schemas.microsoft.com/office/drawing/2014/main" id="{60DBF63A-340F-460B-96E6-FC454B3EB6E5}"/>
              </a:ext>
            </a:extLst>
          </p:cNvPr>
          <p:cNvSpPr>
            <a:spLocks noGrp="1"/>
          </p:cNvSpPr>
          <p:nvPr>
            <p:ph type="pic" sz="quarter" idx="17" hasCustomPrompt="1"/>
          </p:nvPr>
        </p:nvSpPr>
        <p:spPr>
          <a:xfrm>
            <a:off x="0" y="0"/>
            <a:ext cx="12192000" cy="6858000"/>
          </a:xfrm>
          <a:pattFill prst="lgCheck">
            <a:fgClr>
              <a:schemeClr val="bg1">
                <a:lumMod val="85000"/>
              </a:schemeClr>
            </a:fgClr>
            <a:bgClr>
              <a:schemeClr val="bg1"/>
            </a:bgClr>
          </a:pattFill>
        </p:spPr>
        <p:txBody>
          <a:bodyPr lIns="9432000" tIns="720000" rIns="360000" anchor="ctr"/>
          <a:lstStyle>
            <a:lvl1pPr algn="l">
              <a:defRPr sz="1200">
                <a:solidFill>
                  <a:schemeClr val="accent1">
                    <a:lumMod val="60000"/>
                    <a:lumOff val="40000"/>
                  </a:schemeClr>
                </a:solidFill>
              </a:defRPr>
            </a:lvl1pPr>
          </a:lstStyle>
          <a:p>
            <a:r>
              <a:rPr lang="de-CH" dirty="0"/>
              <a:t>Hintergrundbild durch «Drag &amp; Drop» in den Bildplatzhalter ziehen.</a:t>
            </a:r>
          </a:p>
        </p:txBody>
      </p:sp>
      <p:sp>
        <p:nvSpPr>
          <p:cNvPr id="8" name="Textplatzhalter 7">
            <a:extLst>
              <a:ext uri="{FF2B5EF4-FFF2-40B4-BE49-F238E27FC236}">
                <a16:creationId xmlns:a16="http://schemas.microsoft.com/office/drawing/2014/main" id="{6A410D26-1556-455F-8E0C-7721F22645DD}"/>
              </a:ext>
            </a:extLst>
          </p:cNvPr>
          <p:cNvSpPr>
            <a:spLocks noGrp="1"/>
          </p:cNvSpPr>
          <p:nvPr>
            <p:ph type="body" sz="quarter" idx="18" hasCustomPrompt="1"/>
          </p:nvPr>
        </p:nvSpPr>
        <p:spPr>
          <a:xfrm>
            <a:off x="-240704" y="0"/>
            <a:ext cx="168696" cy="6858000"/>
          </a:xfrm>
          <a:solidFill>
            <a:srgbClr val="FFFFFF">
              <a:alpha val="69804"/>
            </a:srgbClr>
          </a:solidFill>
        </p:spPr>
        <p:txBody>
          <a:bodyPr vert="vert270" lIns="18000" rIns="18000" anchor="t"/>
          <a:lstStyle>
            <a:lvl1pPr algn="r">
              <a:defRPr sz="820">
                <a:solidFill>
                  <a:schemeClr val="bg2"/>
                </a:solidFill>
              </a:defRPr>
            </a:lvl1pPr>
          </a:lstStyle>
          <a:p>
            <a:pPr lvl="0"/>
            <a:r>
              <a:rPr lang="de-DE" dirty="0"/>
              <a:t>Helle transparente Fläche – kann über das Hintergrundbild gezogen werden.</a:t>
            </a:r>
            <a:endParaRPr lang="de-CH" dirty="0"/>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lvl1pPr>
              <a:defRPr>
                <a:solidFill>
                  <a:schemeClr val="tx1"/>
                </a:solidFill>
              </a:defRPr>
            </a:lvl1pPr>
          </a:lstStyle>
          <a:p>
            <a:fld id="{5FE384C9-A36A-4C51-A757-4015A728520B}" type="datetime4">
              <a:rPr lang="de-CH" smtClean="0"/>
              <a:t>10. Juni 2022</a:t>
            </a:fld>
            <a:endParaRPr lang="de-CH" dirty="0"/>
          </a:p>
        </p:txBody>
      </p:sp>
      <p:sp>
        <p:nvSpPr>
          <p:cNvPr id="9" name="Fußzeilenplatzhalter 8"/>
          <p:cNvSpPr>
            <a:spLocks noGrp="1"/>
          </p:cNvSpPr>
          <p:nvPr>
            <p:ph type="ftr" sz="quarter" idx="11"/>
          </p:nvPr>
        </p:nvSpPr>
        <p:spPr/>
        <p:txBody>
          <a:bodyPr/>
          <a:lstStyle>
            <a:lvl1pPr>
              <a:defRPr>
                <a:solidFill>
                  <a:schemeClr val="tx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tx1"/>
                </a:solidFill>
              </a:defRPr>
            </a:lvl1p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rgbClr val="EA161F"/>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3" name="Textplatzhalter 4">
            <a:extLst>
              <a:ext uri="{FF2B5EF4-FFF2-40B4-BE49-F238E27FC236}">
                <a16:creationId xmlns:a16="http://schemas.microsoft.com/office/drawing/2014/main" id="{85EFC2AA-536C-4AE6-B953-354A6935FCE4}"/>
              </a:ext>
            </a:extLst>
          </p:cNvPr>
          <p:cNvSpPr>
            <a:spLocks noGrp="1"/>
          </p:cNvSpPr>
          <p:nvPr>
            <p:ph type="body" sz="quarter" idx="16" hasCustomPrompt="1"/>
          </p:nvPr>
        </p:nvSpPr>
        <p:spPr>
          <a:xfrm>
            <a:off x="82800" y="-32400"/>
            <a:ext cx="4330800" cy="1108800"/>
          </a:xfrm>
          <a:blipFill>
            <a:blip r:embed="rId2"/>
            <a:stretch>
              <a:fillRect/>
            </a:stretch>
          </a:blipFill>
        </p:spPr>
        <p:txBody>
          <a:bodyPr/>
          <a:lstStyle>
            <a:lvl1pPr>
              <a:defRPr sz="500" b="0" spc="0" baseline="0">
                <a:solidFill>
                  <a:schemeClr val="tx1"/>
                </a:solidFill>
                <a:latin typeface="Arial" panose="020B0604020202020204" pitchFamily="34" charset="0"/>
                <a:cs typeface="Arial" panose="020B0604020202020204" pitchFamily="34" charset="0"/>
              </a:defRPr>
            </a:lvl1pPr>
          </a:lstStyle>
          <a:p>
            <a:pPr lvl="0"/>
            <a:r>
              <a:rPr lang="de-DE" dirty="0"/>
              <a:t>   </a:t>
            </a:r>
            <a:endParaRPr lang="de-CH" dirty="0"/>
          </a:p>
        </p:txBody>
      </p:sp>
      <p:sp>
        <p:nvSpPr>
          <p:cNvPr id="15" name="Textplatzhalter 4">
            <a:extLst>
              <a:ext uri="{FF2B5EF4-FFF2-40B4-BE49-F238E27FC236}">
                <a16:creationId xmlns:a16="http://schemas.microsoft.com/office/drawing/2014/main" id="{5635797A-88C8-4B59-88E9-2DAF61D2598E}"/>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tx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lvl1pPr>
          </a:lstStyle>
          <a:p>
            <a:r>
              <a:rPr lang="de-CH" dirty="0"/>
              <a:t>Titel (maximal zwei Zeilen)</a:t>
            </a:r>
          </a:p>
        </p:txBody>
      </p:sp>
    </p:spTree>
    <p:extLst>
      <p:ext uri="{BB962C8B-B14F-4D97-AF65-F5344CB8AC3E}">
        <p14:creationId xmlns:p14="http://schemas.microsoft.com/office/powerpoint/2010/main" val="16916647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mit Bild (dunke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6A2DDBDC-F105-48B2-B9F8-38121A7EA8C9}"/>
              </a:ext>
            </a:extLst>
          </p:cNvPr>
          <p:cNvSpPr>
            <a:spLocks noGrp="1"/>
          </p:cNvSpPr>
          <p:nvPr>
            <p:ph type="pic" sz="quarter" idx="17" hasCustomPrompt="1"/>
          </p:nvPr>
        </p:nvSpPr>
        <p:spPr>
          <a:xfrm>
            <a:off x="0" y="0"/>
            <a:ext cx="12192000" cy="6858000"/>
          </a:xfrm>
          <a:pattFill prst="lgCheck">
            <a:fgClr>
              <a:schemeClr val="bg1">
                <a:lumMod val="85000"/>
              </a:schemeClr>
            </a:fgClr>
            <a:bgClr>
              <a:schemeClr val="bg1"/>
            </a:bgClr>
          </a:pattFill>
        </p:spPr>
        <p:txBody>
          <a:bodyPr lIns="9432000" tIns="720000" rIns="360000" anchor="ctr"/>
          <a:lstStyle>
            <a:lvl1pPr algn="l">
              <a:defRPr sz="1200">
                <a:solidFill>
                  <a:schemeClr val="accent1">
                    <a:lumMod val="60000"/>
                    <a:lumOff val="40000"/>
                  </a:schemeClr>
                </a:solidFill>
              </a:defRPr>
            </a:lvl1pPr>
          </a:lstStyle>
          <a:p>
            <a:r>
              <a:rPr lang="de-CH" dirty="0"/>
              <a:t>Hintergrundbild durch «Drag &amp; Drop» in den Bildplatzhalter ziehen.</a:t>
            </a:r>
          </a:p>
        </p:txBody>
      </p:sp>
      <p:sp>
        <p:nvSpPr>
          <p:cNvPr id="11" name="Textplatzhalter 7">
            <a:extLst>
              <a:ext uri="{FF2B5EF4-FFF2-40B4-BE49-F238E27FC236}">
                <a16:creationId xmlns:a16="http://schemas.microsoft.com/office/drawing/2014/main" id="{97E9A6A2-BECC-4EE3-BDC3-5BB494708F28}"/>
              </a:ext>
            </a:extLst>
          </p:cNvPr>
          <p:cNvSpPr>
            <a:spLocks noGrp="1"/>
          </p:cNvSpPr>
          <p:nvPr>
            <p:ph type="body" sz="quarter" idx="18" hasCustomPrompt="1"/>
          </p:nvPr>
        </p:nvSpPr>
        <p:spPr>
          <a:xfrm>
            <a:off x="-240704" y="0"/>
            <a:ext cx="168696" cy="6858000"/>
          </a:xfrm>
          <a:solidFill>
            <a:schemeClr val="accent1">
              <a:alpha val="69804"/>
            </a:schemeClr>
          </a:solidFill>
        </p:spPr>
        <p:txBody>
          <a:bodyPr vert="vert270" lIns="18000" rIns="18000" anchor="t"/>
          <a:lstStyle>
            <a:lvl1pPr algn="r">
              <a:defRPr sz="820">
                <a:solidFill>
                  <a:schemeClr val="bg2"/>
                </a:solidFill>
              </a:defRPr>
            </a:lvl1pPr>
          </a:lstStyle>
          <a:p>
            <a:pPr lvl="0"/>
            <a:r>
              <a:rPr lang="de-DE" dirty="0"/>
              <a:t>Dunkle transparente Fläche – kann über das Hintergrundbild gezogen werden.</a:t>
            </a:r>
            <a:endParaRPr lang="de-CH" dirty="0"/>
          </a:p>
        </p:txBody>
      </p:sp>
      <p:sp>
        <p:nvSpPr>
          <p:cNvPr id="3" name="Untertitel 2"/>
          <p:cNvSpPr>
            <a:spLocks noGrp="1"/>
          </p:cNvSpPr>
          <p:nvPr>
            <p:ph type="subTitle" idx="1" hasCustomPrompt="1"/>
          </p:nvPr>
        </p:nvSpPr>
        <p:spPr>
          <a:xfrm>
            <a:off x="839788" y="3757613"/>
            <a:ext cx="8496300" cy="1500187"/>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lvl1pPr>
              <a:defRPr>
                <a:solidFill>
                  <a:schemeClr val="bg1"/>
                </a:solidFill>
              </a:defRPr>
            </a:lvl1pPr>
          </a:lstStyle>
          <a:p>
            <a:fld id="{0919DDA5-21C2-4B1D-B299-BF7B0E6DE0FE}" type="datetime4">
              <a:rPr lang="de-CH" smtClean="0"/>
              <a:t>10. Juni 2022</a:t>
            </a:fld>
            <a:endParaRPr lang="de-CH" dirty="0"/>
          </a:p>
        </p:txBody>
      </p:sp>
      <p:sp>
        <p:nvSpPr>
          <p:cNvPr id="9" name="Fußzeilenplatzhalter 8"/>
          <p:cNvSpPr>
            <a:spLocks noGrp="1"/>
          </p:cNvSpPr>
          <p:nvPr>
            <p:ph type="ftr" sz="quarter" idx="11"/>
          </p:nvPr>
        </p:nvSpPr>
        <p:spPr/>
        <p:txBody>
          <a:bodyPr/>
          <a:lstStyle>
            <a:lvl1pPr>
              <a:defRPr>
                <a:solidFill>
                  <a:schemeClr val="bg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5" name="Textplatzhalter 4">
            <a:extLst>
              <a:ext uri="{FF2B5EF4-FFF2-40B4-BE49-F238E27FC236}">
                <a16:creationId xmlns:a16="http://schemas.microsoft.com/office/drawing/2014/main" id="{03DC6B3D-051C-4BB5-9F4B-3A2474AD9302}"/>
              </a:ext>
            </a:extLst>
          </p:cNvPr>
          <p:cNvSpPr>
            <a:spLocks noGrp="1"/>
          </p:cNvSpPr>
          <p:nvPr>
            <p:ph type="body" sz="quarter" idx="13" hasCustomPrompt="1"/>
          </p:nvPr>
        </p:nvSpPr>
        <p:spPr>
          <a:xfrm>
            <a:off x="839788" y="1881188"/>
            <a:ext cx="5256212" cy="252412"/>
          </a:xfrm>
        </p:spPr>
        <p:txBody>
          <a:bodyPr lIns="18000"/>
          <a:lstStyle>
            <a:lvl1pPr>
              <a:defRPr sz="1300" b="1" spc="-20" baseline="0">
                <a:solidFill>
                  <a:schemeClr val="bg1"/>
                </a:solidFill>
                <a:latin typeface="Arial" panose="020B0604020202020204" pitchFamily="34" charset="0"/>
                <a:cs typeface="Arial" panose="020B0604020202020204" pitchFamily="34" charset="0"/>
              </a:defRPr>
            </a:lvl1pPr>
          </a:lstStyle>
          <a:p>
            <a:pPr lvl="0"/>
            <a:r>
              <a:rPr lang="de-DE" dirty="0"/>
              <a:t>Spitzmarke hinzufügen</a:t>
            </a:r>
            <a:endParaRPr lang="de-CH" dirty="0"/>
          </a:p>
        </p:txBody>
      </p:sp>
      <p:sp>
        <p:nvSpPr>
          <p:cNvPr id="13" name="Textplatzhalter 4">
            <a:extLst>
              <a:ext uri="{FF2B5EF4-FFF2-40B4-BE49-F238E27FC236}">
                <a16:creationId xmlns:a16="http://schemas.microsoft.com/office/drawing/2014/main" id="{85EFC2AA-536C-4AE6-B953-354A6935FCE4}"/>
              </a:ext>
            </a:extLst>
          </p:cNvPr>
          <p:cNvSpPr>
            <a:spLocks noGrp="1"/>
          </p:cNvSpPr>
          <p:nvPr>
            <p:ph type="body" sz="quarter" idx="16" hasCustomPrompt="1"/>
          </p:nvPr>
        </p:nvSpPr>
        <p:spPr>
          <a:xfrm>
            <a:off x="82800" y="-32400"/>
            <a:ext cx="4330800" cy="1108800"/>
          </a:xfrm>
          <a:blipFill>
            <a:blip r:embed="rId2"/>
            <a:stretch>
              <a:fillRect/>
            </a:stretch>
          </a:blipFill>
        </p:spPr>
        <p:txBody>
          <a:bodyPr/>
          <a:lstStyle>
            <a:lvl1pPr>
              <a:defRPr sz="500" b="0" spc="0" baseline="0">
                <a:solidFill>
                  <a:schemeClr val="tx1"/>
                </a:solidFill>
                <a:latin typeface="Arial" panose="020B0604020202020204" pitchFamily="34" charset="0"/>
                <a:cs typeface="Arial" panose="020B0604020202020204" pitchFamily="34" charset="0"/>
              </a:defRPr>
            </a:lvl1pPr>
          </a:lstStyle>
          <a:p>
            <a:pPr lvl="0"/>
            <a:r>
              <a:rPr lang="de-DE" dirty="0"/>
              <a:t>   </a:t>
            </a:r>
            <a:endParaRPr lang="de-CH" dirty="0"/>
          </a:p>
        </p:txBody>
      </p:sp>
      <p:sp>
        <p:nvSpPr>
          <p:cNvPr id="14" name="Textplatzhalter 4">
            <a:extLst>
              <a:ext uri="{FF2B5EF4-FFF2-40B4-BE49-F238E27FC236}">
                <a16:creationId xmlns:a16="http://schemas.microsoft.com/office/drawing/2014/main" id="{98F91D8E-4836-4A00-B7AC-63D16F153E2E}"/>
              </a:ext>
            </a:extLst>
          </p:cNvPr>
          <p:cNvSpPr>
            <a:spLocks noGrp="1"/>
          </p:cNvSpPr>
          <p:nvPr>
            <p:ph type="body" sz="quarter" idx="14" hasCustomPrompt="1"/>
          </p:nvPr>
        </p:nvSpPr>
        <p:spPr>
          <a:xfrm>
            <a:off x="839788" y="6033704"/>
            <a:ext cx="5256212" cy="430643"/>
          </a:xfrm>
        </p:spPr>
        <p:txBody>
          <a:bodyPr anchor="b"/>
          <a:lstStyle>
            <a:lvl1pPr>
              <a:defRPr sz="1300" b="0" spc="0" baseline="0">
                <a:solidFill>
                  <a:schemeClr val="bg1"/>
                </a:solidFill>
                <a:latin typeface="Arial" panose="020B0604020202020204" pitchFamily="34" charset="0"/>
                <a:cs typeface="Arial" panose="020B0604020202020204" pitchFamily="34" charset="0"/>
              </a:defRPr>
            </a:lvl1pPr>
          </a:lstStyle>
          <a:p>
            <a:pPr lvl="0"/>
            <a:r>
              <a:rPr lang="de-DE" dirty="0"/>
              <a:t>Referent/-in</a:t>
            </a:r>
            <a:br>
              <a:rPr lang="de-DE" dirty="0"/>
            </a:br>
            <a:r>
              <a:rPr lang="de-DE" dirty="0"/>
              <a:t>Organisationseinheit</a:t>
            </a:r>
            <a:endParaRPr lang="de-CH" dirty="0"/>
          </a:p>
        </p:txBody>
      </p:sp>
      <p:sp>
        <p:nvSpPr>
          <p:cNvPr id="2" name="Titel 1"/>
          <p:cNvSpPr>
            <a:spLocks noGrp="1"/>
          </p:cNvSpPr>
          <p:nvPr>
            <p:ph type="ctrTitle" hasCustomPrompt="1"/>
          </p:nvPr>
        </p:nvSpPr>
        <p:spPr>
          <a:xfrm>
            <a:off x="839788" y="2132856"/>
            <a:ext cx="8496300" cy="1558082"/>
          </a:xfrm>
        </p:spPr>
        <p:txBody>
          <a:bodyPr anchor="b"/>
          <a:lstStyle>
            <a:lvl1pPr algn="l">
              <a:lnSpc>
                <a:spcPct val="105000"/>
              </a:lnSpc>
              <a:defRPr sz="5100">
                <a:solidFill>
                  <a:schemeClr val="bg1"/>
                </a:solidFill>
              </a:defRPr>
            </a:lvl1pPr>
          </a:lstStyle>
          <a:p>
            <a:r>
              <a:rPr lang="de-CH" dirty="0"/>
              <a:t>Titel (maximal zwei Zeilen)</a:t>
            </a:r>
          </a:p>
        </p:txBody>
      </p:sp>
    </p:spTree>
    <p:extLst>
      <p:ext uri="{BB962C8B-B14F-4D97-AF65-F5344CB8AC3E}">
        <p14:creationId xmlns:p14="http://schemas.microsoft.com/office/powerpoint/2010/main" val="29247503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titel Schwarz">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solidFill>
                  <a:schemeClr val="bg1"/>
                </a:solidFill>
              </a:defRPr>
            </a:lvl1pPr>
          </a:lstStyle>
          <a:p>
            <a:r>
              <a:rPr lang="de-CH" dirty="0"/>
              <a:t>Kapiteltitel hinzufügen</a:t>
            </a:r>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rgbClr val="9999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 hinzufügen</a:t>
            </a:r>
            <a:endParaRPr lang="de-CH" dirty="0"/>
          </a:p>
        </p:txBody>
      </p:sp>
      <p:sp>
        <p:nvSpPr>
          <p:cNvPr id="7" name="Datumsplatzhalter 6"/>
          <p:cNvSpPr>
            <a:spLocks noGrp="1"/>
          </p:cNvSpPr>
          <p:nvPr>
            <p:ph type="dt" sz="half" idx="10"/>
          </p:nvPr>
        </p:nvSpPr>
        <p:spPr/>
        <p:txBody>
          <a:bodyPr/>
          <a:lstStyle>
            <a:lvl1pPr>
              <a:defRPr>
                <a:solidFill>
                  <a:schemeClr val="bg1"/>
                </a:solidFill>
              </a:defRPr>
            </a:lvl1pPr>
          </a:lstStyle>
          <a:p>
            <a:fld id="{D57004AA-1953-4520-AF13-C3721611799D}" type="datetime4">
              <a:rPr lang="de-CH" smtClean="0"/>
              <a:t>10. Juni 2022</a:t>
            </a:fld>
            <a:endParaRPr lang="de-CH" dirty="0"/>
          </a:p>
        </p:txBody>
      </p:sp>
      <p:sp>
        <p:nvSpPr>
          <p:cNvPr id="9" name="Fußzeilenplatzhalter 8"/>
          <p:cNvSpPr>
            <a:spLocks noGrp="1"/>
          </p:cNvSpPr>
          <p:nvPr>
            <p:ph type="ftr" sz="quarter" idx="11"/>
          </p:nvPr>
        </p:nvSpPr>
        <p:spPr/>
        <p:txBody>
          <a:bodyPr/>
          <a:lstStyle>
            <a:lvl1pPr>
              <a:defRPr>
                <a:solidFill>
                  <a:schemeClr val="bg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57" y="-30905"/>
            <a:ext cx="4331217" cy="1112522"/>
          </a:xfrm>
          <a:prstGeom prst="rect">
            <a:avLst/>
          </a:prstGeom>
        </p:spPr>
      </p:pic>
      <p:sp>
        <p:nvSpPr>
          <p:cNvPr id="11" name="Textfeld 10">
            <a:extLst>
              <a:ext uri="{FF2B5EF4-FFF2-40B4-BE49-F238E27FC236}">
                <a16:creationId xmlns:a16="http://schemas.microsoft.com/office/drawing/2014/main" id="{7065898A-FBA8-4654-9AF9-9F281D96F4A7}"/>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spTree>
    <p:extLst>
      <p:ext uri="{BB962C8B-B14F-4D97-AF65-F5344CB8AC3E}">
        <p14:creationId xmlns:p14="http://schemas.microsoft.com/office/powerpoint/2010/main" val="26862467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titel Blaugr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solidFill>
                  <a:schemeClr val="bg1"/>
                </a:solidFill>
              </a:defRPr>
            </a:lvl1pPr>
          </a:lstStyle>
          <a:p>
            <a:r>
              <a:rPr lang="de-CH" dirty="0"/>
              <a:t>Kapiteltitel hinzufügen</a:t>
            </a:r>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chemeClr val="tx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r>
              <a:rPr lang="de-CH" dirty="0"/>
              <a:t> hinzufügen</a:t>
            </a:r>
          </a:p>
        </p:txBody>
      </p:sp>
      <p:sp>
        <p:nvSpPr>
          <p:cNvPr id="7" name="Datumsplatzhalter 6"/>
          <p:cNvSpPr>
            <a:spLocks noGrp="1"/>
          </p:cNvSpPr>
          <p:nvPr>
            <p:ph type="dt" sz="half" idx="10"/>
          </p:nvPr>
        </p:nvSpPr>
        <p:spPr/>
        <p:txBody>
          <a:bodyPr/>
          <a:lstStyle>
            <a:lvl1pPr>
              <a:defRPr>
                <a:solidFill>
                  <a:schemeClr val="bg1"/>
                </a:solidFill>
              </a:defRPr>
            </a:lvl1pPr>
          </a:lstStyle>
          <a:p>
            <a:fld id="{2B1184E5-31D6-4FE5-BFC7-A07FAEBFE075}" type="datetime4">
              <a:rPr lang="de-CH" smtClean="0"/>
              <a:t>10. Juni 2022</a:t>
            </a:fld>
            <a:endParaRPr lang="de-CH" dirty="0"/>
          </a:p>
        </p:txBody>
      </p:sp>
      <p:sp>
        <p:nvSpPr>
          <p:cNvPr id="9" name="Fußzeilenplatzhalter 8"/>
          <p:cNvSpPr>
            <a:spLocks noGrp="1"/>
          </p:cNvSpPr>
          <p:nvPr>
            <p:ph type="ftr" sz="quarter" idx="11"/>
          </p:nvPr>
        </p:nvSpPr>
        <p:spPr/>
        <p:txBody>
          <a:bodyPr/>
          <a:lstStyle>
            <a:lvl1pPr>
              <a:defRPr>
                <a:solidFill>
                  <a:schemeClr val="bg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11" name="Textfeld 10">
            <a:extLst>
              <a:ext uri="{FF2B5EF4-FFF2-40B4-BE49-F238E27FC236}">
                <a16:creationId xmlns:a16="http://schemas.microsoft.com/office/drawing/2014/main" id="{66AF1407-9677-43B2-AA44-E4B34470B35E}"/>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57" y="-30905"/>
            <a:ext cx="4331217" cy="1112522"/>
          </a:xfrm>
          <a:prstGeom prst="rect">
            <a:avLst/>
          </a:prstGeom>
        </p:spPr>
      </p:pic>
    </p:spTree>
    <p:extLst>
      <p:ext uri="{BB962C8B-B14F-4D97-AF65-F5344CB8AC3E}">
        <p14:creationId xmlns:p14="http://schemas.microsoft.com/office/powerpoint/2010/main" val="233349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titel Rot">
    <p:bg>
      <p:bgPr>
        <a:solidFill>
          <a:srgbClr val="EA161F"/>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132855"/>
            <a:ext cx="8496300" cy="735293"/>
          </a:xfrm>
        </p:spPr>
        <p:txBody>
          <a:bodyPr anchor="b"/>
          <a:lstStyle>
            <a:lvl1pPr algn="l">
              <a:lnSpc>
                <a:spcPct val="105000"/>
              </a:lnSpc>
              <a:defRPr sz="5100">
                <a:solidFill>
                  <a:schemeClr val="bg1"/>
                </a:solidFill>
              </a:defRPr>
            </a:lvl1pPr>
          </a:lstStyle>
          <a:p>
            <a:r>
              <a:rPr lang="de-CH" dirty="0"/>
              <a:t>Kapiteltitel hinzufügen</a:t>
            </a:r>
          </a:p>
        </p:txBody>
      </p:sp>
      <p:sp>
        <p:nvSpPr>
          <p:cNvPr id="3" name="Untertitel 2"/>
          <p:cNvSpPr>
            <a:spLocks noGrp="1"/>
          </p:cNvSpPr>
          <p:nvPr>
            <p:ph type="subTitle" idx="1" hasCustomPrompt="1"/>
          </p:nvPr>
        </p:nvSpPr>
        <p:spPr>
          <a:xfrm>
            <a:off x="839788" y="2924945"/>
            <a:ext cx="8496300" cy="1670986"/>
          </a:xfrm>
        </p:spPr>
        <p:txBody>
          <a:bodyPr/>
          <a:lstStyle>
            <a:lvl1pPr marL="0" indent="0" algn="l">
              <a:buNone/>
              <a:defRPr sz="5100">
                <a:solidFill>
                  <a:srgbClr val="F69C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r>
              <a:rPr lang="de-CH" dirty="0"/>
              <a:t> hinzufügen</a:t>
            </a:r>
          </a:p>
        </p:txBody>
      </p:sp>
      <p:sp>
        <p:nvSpPr>
          <p:cNvPr id="7" name="Datumsplatzhalter 6"/>
          <p:cNvSpPr>
            <a:spLocks noGrp="1"/>
          </p:cNvSpPr>
          <p:nvPr>
            <p:ph type="dt" sz="half" idx="10"/>
          </p:nvPr>
        </p:nvSpPr>
        <p:spPr/>
        <p:txBody>
          <a:bodyPr/>
          <a:lstStyle>
            <a:lvl1pPr>
              <a:defRPr>
                <a:solidFill>
                  <a:schemeClr val="bg1"/>
                </a:solidFill>
              </a:defRPr>
            </a:lvl1pPr>
          </a:lstStyle>
          <a:p>
            <a:fld id="{E370FF11-BE2C-4D33-A71B-8DA63E8A163E}" type="datetime4">
              <a:rPr lang="de-CH" smtClean="0"/>
              <a:t>10. Juni 2022</a:t>
            </a:fld>
            <a:endParaRPr lang="de-CH" dirty="0"/>
          </a:p>
        </p:txBody>
      </p:sp>
      <p:sp>
        <p:nvSpPr>
          <p:cNvPr id="9" name="Fußzeilenplatzhalter 8"/>
          <p:cNvSpPr>
            <a:spLocks noGrp="1"/>
          </p:cNvSpPr>
          <p:nvPr>
            <p:ph type="ftr" sz="quarter" idx="11"/>
          </p:nvPr>
        </p:nvSpPr>
        <p:spPr/>
        <p:txBody>
          <a:bodyPr/>
          <a:lstStyle>
            <a:lvl1pPr>
              <a:defRPr>
                <a:solidFill>
                  <a:schemeClr val="bg1"/>
                </a:solidFill>
              </a:defRPr>
            </a:lvl1pPr>
          </a:lstStyle>
          <a:p>
            <a:r>
              <a:rPr lang="de-CH"/>
              <a:t>Klassifizierung: intern / vertraulich / geheim</a:t>
            </a:r>
            <a:endParaRPr lang="de-CH" dirty="0"/>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11" name="Textfeld 10">
            <a:extLst>
              <a:ext uri="{FF2B5EF4-FFF2-40B4-BE49-F238E27FC236}">
                <a16:creationId xmlns:a16="http://schemas.microsoft.com/office/drawing/2014/main" id="{3ECD3B7A-3879-440E-876B-C4404EACC6D4}"/>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57" y="-30905"/>
            <a:ext cx="4331217" cy="1112522"/>
          </a:xfrm>
          <a:prstGeom prst="rect">
            <a:avLst/>
          </a:prstGeom>
        </p:spPr>
      </p:pic>
    </p:spTree>
    <p:extLst>
      <p:ext uri="{BB962C8B-B14F-4D97-AF65-F5344CB8AC3E}">
        <p14:creationId xmlns:p14="http://schemas.microsoft.com/office/powerpoint/2010/main" val="253169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3742" y="-24742"/>
            <a:ext cx="4331217" cy="1109474"/>
          </a:xfrm>
          <a:prstGeom prst="rect">
            <a:avLst/>
          </a:prstGeom>
        </p:spPr>
      </p:pic>
      <p:sp>
        <p:nvSpPr>
          <p:cNvPr id="2" name="Titelplatzhalter 1"/>
          <p:cNvSpPr>
            <a:spLocks noGrp="1"/>
          </p:cNvSpPr>
          <p:nvPr>
            <p:ph type="title"/>
          </p:nvPr>
        </p:nvSpPr>
        <p:spPr>
          <a:xfrm>
            <a:off x="838200" y="1071564"/>
            <a:ext cx="10983913" cy="619126"/>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838200" y="1852613"/>
            <a:ext cx="10983913" cy="4672731"/>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9336360" y="434133"/>
            <a:ext cx="2088232" cy="108000"/>
          </a:xfrm>
          <a:prstGeom prst="rect">
            <a:avLst/>
          </a:prstGeom>
        </p:spPr>
        <p:txBody>
          <a:bodyPr vert="horz" lIns="0" tIns="0" rIns="0" bIns="0" rtlCol="0" anchor="t" anchorCtr="0"/>
          <a:lstStyle>
            <a:lvl1pPr algn="l">
              <a:defRPr sz="820" baseline="0">
                <a:solidFill>
                  <a:schemeClr val="tx1"/>
                </a:solidFill>
              </a:defRPr>
            </a:lvl1pPr>
          </a:lstStyle>
          <a:p>
            <a:fld id="{25BFEB73-7DB0-4E1C-AD41-222EA41EE038}" type="datetime4">
              <a:rPr lang="de-CH" smtClean="0"/>
              <a:t>10. Juni 2022</a:t>
            </a:fld>
            <a:endParaRPr lang="de-CH" dirty="0"/>
          </a:p>
        </p:txBody>
      </p:sp>
      <p:sp>
        <p:nvSpPr>
          <p:cNvPr id="5" name="Fußzeilenplatzhalter 4"/>
          <p:cNvSpPr>
            <a:spLocks noGrp="1"/>
          </p:cNvSpPr>
          <p:nvPr>
            <p:ph type="ftr" sz="quarter" idx="3"/>
          </p:nvPr>
        </p:nvSpPr>
        <p:spPr>
          <a:xfrm>
            <a:off x="9336360" y="297071"/>
            <a:ext cx="2088232" cy="124409"/>
          </a:xfrm>
          <a:prstGeom prst="rect">
            <a:avLst/>
          </a:prstGeom>
        </p:spPr>
        <p:txBody>
          <a:bodyPr vert="horz" lIns="0" tIns="0" rIns="0" bIns="0" rtlCol="0" anchor="b" anchorCtr="0"/>
          <a:lstStyle>
            <a:lvl1pPr algn="l">
              <a:defRPr sz="820" baseline="0">
                <a:solidFill>
                  <a:schemeClr val="tx1"/>
                </a:solidFill>
              </a:defRPr>
            </a:lvl1pPr>
          </a:lstStyle>
          <a:p>
            <a:r>
              <a:rPr lang="de-CH"/>
              <a:t>Klassifizierung: intern / vertraulich / geheim</a:t>
            </a:r>
            <a:endParaRPr lang="de-CH" dirty="0"/>
          </a:p>
        </p:txBody>
      </p:sp>
      <p:sp>
        <p:nvSpPr>
          <p:cNvPr id="6" name="Foliennummernplatzhalter 5"/>
          <p:cNvSpPr>
            <a:spLocks noGrp="1"/>
          </p:cNvSpPr>
          <p:nvPr>
            <p:ph type="sldNum" sz="quarter" idx="4"/>
          </p:nvPr>
        </p:nvSpPr>
        <p:spPr>
          <a:xfrm>
            <a:off x="11496600" y="297072"/>
            <a:ext cx="321625" cy="108000"/>
          </a:xfrm>
          <a:prstGeom prst="rect">
            <a:avLst/>
          </a:prstGeom>
        </p:spPr>
        <p:txBody>
          <a:bodyPr vert="horz" lIns="0" tIns="0" rIns="0" bIns="0" rtlCol="0" anchor="t" anchorCtr="0"/>
          <a:lstStyle>
            <a:lvl1pPr algn="r">
              <a:defRPr sz="820" baseline="0">
                <a:solidFill>
                  <a:schemeClr val="tx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66" r:id="rId1"/>
    <p:sldLayoutId id="2147483677" r:id="rId2"/>
    <p:sldLayoutId id="2147483678" r:id="rId3"/>
    <p:sldLayoutId id="2147483679" r:id="rId4"/>
    <p:sldLayoutId id="2147483682" r:id="rId5"/>
    <p:sldLayoutId id="2147483683" r:id="rId6"/>
    <p:sldLayoutId id="2147483669" r:id="rId7"/>
    <p:sldLayoutId id="2147483671" r:id="rId8"/>
    <p:sldLayoutId id="2147483672" r:id="rId9"/>
    <p:sldLayoutId id="2147483680" r:id="rId10"/>
    <p:sldLayoutId id="2147483681" r:id="rId11"/>
    <p:sldLayoutId id="2147483668" r:id="rId12"/>
    <p:sldLayoutId id="2147483659" r:id="rId13"/>
    <p:sldLayoutId id="2147483673" r:id="rId14"/>
    <p:sldLayoutId id="2147483661" r:id="rId15"/>
    <p:sldLayoutId id="2147483674" r:id="rId16"/>
    <p:sldLayoutId id="2147483675" r:id="rId17"/>
    <p:sldLayoutId id="2147483665" r:id="rId18"/>
    <p:sldLayoutId id="2147483663" r:id="rId19"/>
    <p:sldLayoutId id="2147483664" r:id="rId20"/>
    <p:sldLayoutId id="2147483684" r:id="rId21"/>
    <p:sldLayoutId id="2147483685" r:id="rId22"/>
  </p:sldLayoutIdLst>
  <p:timing>
    <p:tnLst>
      <p:par>
        <p:cTn id="1" dur="indefinite" restart="never" nodeType="tmRoot"/>
      </p:par>
    </p:tnLst>
  </p:timing>
  <p:hf hdr="0"/>
  <p:txStyles>
    <p:title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p:titleStyle>
    <p:bodyStyle>
      <a:lvl1pPr marL="0" indent="0" algn="l" defTabSz="449263" rtl="0" eaLnBrk="1" latinLnBrk="0" hangingPunct="1">
        <a:lnSpc>
          <a:spcPct val="105000"/>
        </a:lnSpc>
        <a:spcBef>
          <a:spcPts val="0"/>
        </a:spcBef>
        <a:buFont typeface="Arial" panose="020B0604020202020204" pitchFamily="34" charset="0"/>
        <a:buNone/>
        <a:defRPr sz="2600" kern="1200">
          <a:solidFill>
            <a:schemeClr val="tx1"/>
          </a:solidFill>
          <a:latin typeface="+mn-lt"/>
          <a:ea typeface="+mn-ea"/>
          <a:cs typeface="+mn-cs"/>
        </a:defRPr>
      </a:lvl1pPr>
      <a:lvl2pPr marL="357188" indent="-357188" algn="l" defTabSz="449263" rtl="0" eaLnBrk="1" latinLnBrk="0" hangingPunct="1">
        <a:lnSpc>
          <a:spcPct val="105000"/>
        </a:lnSpc>
        <a:spcBef>
          <a:spcPts val="0"/>
        </a:spcBef>
        <a:buFont typeface="Arial" panose="020B0604020202020204" pitchFamily="34" charset="0"/>
        <a:buChar char="‒"/>
        <a:defRPr sz="2600" kern="1200">
          <a:solidFill>
            <a:schemeClr val="tx1"/>
          </a:solidFill>
          <a:latin typeface="+mn-lt"/>
          <a:ea typeface="+mn-ea"/>
          <a:cs typeface="+mn-cs"/>
        </a:defRPr>
      </a:lvl2pPr>
      <a:lvl3pPr marL="715963" indent="-358775" algn="l" defTabSz="449263" rtl="0" eaLnBrk="1" latinLnBrk="0" hangingPunct="1">
        <a:lnSpc>
          <a:spcPct val="105000"/>
        </a:lnSpc>
        <a:spcBef>
          <a:spcPts val="0"/>
        </a:spcBef>
        <a:buFont typeface="Arial" panose="020B0604020202020204" pitchFamily="34" charset="0"/>
        <a:buChar char="‒"/>
        <a:defRPr sz="2600" kern="1200">
          <a:solidFill>
            <a:schemeClr val="tx1"/>
          </a:solidFill>
          <a:latin typeface="+mn-lt"/>
          <a:ea typeface="+mn-ea"/>
          <a:cs typeface="+mn-cs"/>
        </a:defRPr>
      </a:lvl3pPr>
      <a:lvl4pPr marL="1079500" indent="-363538" algn="l" defTabSz="449263" rtl="0" eaLnBrk="1" latinLnBrk="0" hangingPunct="1">
        <a:lnSpc>
          <a:spcPct val="105000"/>
        </a:lnSpc>
        <a:spcBef>
          <a:spcPts val="0"/>
        </a:spcBef>
        <a:buFont typeface="Arial" panose="020B0604020202020204" pitchFamily="34" charset="0"/>
        <a:buChar char="‒"/>
        <a:defRPr sz="2600" kern="1200">
          <a:solidFill>
            <a:schemeClr val="tx1"/>
          </a:solidFill>
          <a:latin typeface="+mn-lt"/>
          <a:ea typeface="+mn-ea"/>
          <a:cs typeface="+mn-cs"/>
        </a:defRPr>
      </a:lvl4pPr>
      <a:lvl5pPr marL="1436688" indent="-357188" algn="l" defTabSz="449263" rtl="0" eaLnBrk="1" latinLnBrk="0" hangingPunct="1">
        <a:lnSpc>
          <a:spcPct val="105000"/>
        </a:lnSpc>
        <a:spcBef>
          <a:spcPts val="0"/>
        </a:spcBef>
        <a:buFont typeface="Arial" panose="020B0604020202020204" pitchFamily="34" charset="0"/>
        <a:buChar char="‒"/>
        <a:defRPr sz="2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29" userDrawn="1">
          <p15:clr>
            <a:srgbClr val="F26B43"/>
          </p15:clr>
        </p15:guide>
        <p15:guide id="2" pos="3840" userDrawn="1">
          <p15:clr>
            <a:srgbClr val="F26B43"/>
          </p15:clr>
        </p15:guide>
        <p15:guide id="3" pos="5881" userDrawn="1">
          <p15:clr>
            <a:srgbClr val="F26B43"/>
          </p15:clr>
        </p15:guide>
        <p15:guide id="4" pos="7447" userDrawn="1">
          <p15:clr>
            <a:srgbClr val="F26B43"/>
          </p15:clr>
        </p15:guide>
        <p15:guide id="5" orient="horz" pos="675" userDrawn="1">
          <p15:clr>
            <a:srgbClr val="F26B43"/>
          </p15:clr>
        </p15:guide>
        <p15:guide id="6" orient="horz" pos="11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am.ch/bam-de.aspx"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hyperlink" Target="https://www.swiss-skills.ch/de" TargetMode="Externa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hyperlink" Target="https://www.bkd.be.ch/de/start/themen/bildung-im-kanton-bern/berufsbildung/berufslehre-betrieblich-organisiert/lehrbetriebe/offene-lehrstellen.html"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hyperlink" Target="http://www.yousty.ch/" TargetMode="External"/><Relationship Id="rId3" Type="http://schemas.openxmlformats.org/officeDocument/2006/relationships/hyperlink" Target="http://www.berufsberatung.ch/" TargetMode="External"/><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www.erz.be.ch/erz/de/index/berufsbildung/grundbildung/offene-lehrstellen/biz-app.html" TargetMode="External"/><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hyperlink" Target="http://www.gateway.one/" TargetMode="External"/><Relationship Id="rId4" Type="http://schemas.openxmlformats.org/officeDocument/2006/relationships/image" Target="../media/image15.jp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CCZntPdFF6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hyperlink" Target="https://www.youtube.com/watch?v=9uurfd7sFf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be.ch/biz-veranstaltungen"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hyperlink" Target="http://www.be.ch/biz-veranstaltungen"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www.facebook.com/BIZOPBern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berufsberatung.ch/" TargetMode="External"/><Relationship Id="rId7" Type="http://schemas.openxmlformats.org/officeDocument/2006/relationships/hyperlink" Target="http://www.biz.bkd.be.ch/"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s://www.be.ch/biz" TargetMode="External"/><Relationship Id="rId5" Type="http://schemas.openxmlformats.org/officeDocument/2006/relationships/hyperlink" Target="http://www.be.ch/biz" TargetMode="Externa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p:txBody>
          <a:bodyPr/>
          <a:lstStyle/>
          <a:p>
            <a:r>
              <a:rPr lang="de-CH" dirty="0" smtClean="0">
                <a:solidFill>
                  <a:prstClr val="black"/>
                </a:solidFill>
              </a:rPr>
              <a:t>Herzlich willkommen</a:t>
            </a:r>
            <a:br>
              <a:rPr lang="de-CH" dirty="0" smtClean="0">
                <a:solidFill>
                  <a:prstClr val="black"/>
                </a:solidFill>
              </a:rPr>
            </a:br>
            <a:endParaRPr lang="de-CH" dirty="0"/>
          </a:p>
        </p:txBody>
      </p:sp>
      <p:sp>
        <p:nvSpPr>
          <p:cNvPr id="10" name="Untertitel 9"/>
          <p:cNvSpPr>
            <a:spLocks noGrp="1"/>
          </p:cNvSpPr>
          <p:nvPr>
            <p:ph type="subTitle" idx="1"/>
          </p:nvPr>
        </p:nvSpPr>
        <p:spPr>
          <a:xfrm>
            <a:off x="808212" y="3356992"/>
            <a:ext cx="8496300" cy="1500187"/>
          </a:xfrm>
        </p:spPr>
        <p:txBody>
          <a:bodyPr/>
          <a:lstStyle/>
          <a:p>
            <a:r>
              <a:rPr lang="de-CH" sz="3600" dirty="0" smtClean="0"/>
              <a:t>Fabienne Galli</a:t>
            </a:r>
          </a:p>
          <a:p>
            <a:r>
              <a:rPr lang="de-CH" sz="2800" dirty="0" smtClean="0"/>
              <a:t>Berufs- und Laufbahnberaterin</a:t>
            </a:r>
            <a:endParaRPr lang="de-CH" sz="2800" dirty="0"/>
          </a:p>
        </p:txBody>
      </p:sp>
      <p:sp>
        <p:nvSpPr>
          <p:cNvPr id="6" name="Foliennummernplatzhalter 5"/>
          <p:cNvSpPr>
            <a:spLocks noGrp="1"/>
          </p:cNvSpPr>
          <p:nvPr>
            <p:ph type="sldNum" sz="quarter" idx="12"/>
          </p:nvPr>
        </p:nvSpPr>
        <p:spPr/>
        <p:txBody>
          <a:bodyPr/>
          <a:lstStyle/>
          <a:p>
            <a:fld id="{442AD375-037F-43D0-B059-5172DA06796A}" type="slidenum">
              <a:rPr lang="de-CH" smtClean="0"/>
              <a:pPr/>
              <a:t>1</a:t>
            </a:fld>
            <a:endParaRPr lang="de-CH" dirty="0"/>
          </a:p>
        </p:txBody>
      </p:sp>
      <p:sp>
        <p:nvSpPr>
          <p:cNvPr id="11" name="Textplatzhalter 10"/>
          <p:cNvSpPr>
            <a:spLocks noGrp="1"/>
          </p:cNvSpPr>
          <p:nvPr>
            <p:ph type="body" sz="quarter" idx="13"/>
          </p:nvPr>
        </p:nvSpPr>
        <p:spPr/>
        <p:txBody>
          <a:bodyPr/>
          <a:lstStyle/>
          <a:p>
            <a:r>
              <a:rPr lang="de-CH" dirty="0" smtClean="0"/>
              <a:t>Berufs- und Studienwahl</a:t>
            </a:r>
            <a:endParaRPr lang="de-CH" dirty="0"/>
          </a:p>
        </p:txBody>
      </p:sp>
    </p:spTree>
    <p:extLst>
      <p:ext uri="{BB962C8B-B14F-4D97-AF65-F5344CB8AC3E}">
        <p14:creationId xmlns:p14="http://schemas.microsoft.com/office/powerpoint/2010/main" val="3573125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CC7FC-9400-45C0-AEE5-559DC7B81768}"/>
              </a:ext>
            </a:extLst>
          </p:cNvPr>
          <p:cNvSpPr>
            <a:spLocks noGrp="1"/>
          </p:cNvSpPr>
          <p:nvPr>
            <p:ph type="title"/>
          </p:nvPr>
        </p:nvSpPr>
        <p:spPr/>
        <p:txBody>
          <a:bodyPr/>
          <a:lstStyle/>
          <a:p>
            <a:r>
              <a:rPr lang="de-CH" dirty="0" smtClean="0"/>
              <a:t>Berufsmessen</a:t>
            </a:r>
            <a:endParaRPr lang="de-CH" dirty="0"/>
          </a:p>
        </p:txBody>
      </p:sp>
      <p:sp>
        <p:nvSpPr>
          <p:cNvPr id="6" name="Foliennummernplatzhalter 5">
            <a:extLst>
              <a:ext uri="{FF2B5EF4-FFF2-40B4-BE49-F238E27FC236}">
                <a16:creationId xmlns:a16="http://schemas.microsoft.com/office/drawing/2014/main" id="{B74ED3FD-0C67-4C9B-8116-779F4B8A0B57}"/>
              </a:ext>
            </a:extLst>
          </p:cNvPr>
          <p:cNvSpPr>
            <a:spLocks noGrp="1"/>
          </p:cNvSpPr>
          <p:nvPr>
            <p:ph type="sldNum" sz="quarter" idx="12"/>
          </p:nvPr>
        </p:nvSpPr>
        <p:spPr/>
        <p:txBody>
          <a:bodyPr/>
          <a:lstStyle/>
          <a:p>
            <a:fld id="{442AD375-037F-43D0-B059-5172DA06796A}" type="slidenum">
              <a:rPr lang="de-CH" smtClean="0"/>
              <a:pPr/>
              <a:t>10</a:t>
            </a:fld>
            <a:endParaRPr lang="de-CH" dirty="0"/>
          </a:p>
        </p:txBody>
      </p:sp>
      <p:sp>
        <p:nvSpPr>
          <p:cNvPr id="14" name="Textfeld 13"/>
          <p:cNvSpPr txBox="1"/>
          <p:nvPr/>
        </p:nvSpPr>
        <p:spPr>
          <a:xfrm>
            <a:off x="1744793" y="5229200"/>
            <a:ext cx="3210181" cy="307777"/>
          </a:xfrm>
          <a:prstGeom prst="rect">
            <a:avLst/>
          </a:prstGeom>
          <a:noFill/>
        </p:spPr>
        <p:txBody>
          <a:bodyPr wrap="square" lIns="0" tIns="0" rIns="0" bIns="0" rtlCol="0">
            <a:spAutoFit/>
          </a:bodyPr>
          <a:lstStyle/>
          <a:p>
            <a:pPr algn="ctr"/>
            <a:r>
              <a:rPr lang="de-CH" sz="2000" dirty="0" smtClean="0"/>
              <a:t>25.-28. August 2022</a:t>
            </a:r>
            <a:endParaRPr lang="de-CH" sz="2000" dirty="0"/>
          </a:p>
        </p:txBody>
      </p:sp>
      <p:sp>
        <p:nvSpPr>
          <p:cNvPr id="16" name="Textfeld 15"/>
          <p:cNvSpPr txBox="1"/>
          <p:nvPr/>
        </p:nvSpPr>
        <p:spPr>
          <a:xfrm>
            <a:off x="7060200" y="5229200"/>
            <a:ext cx="3210181" cy="307777"/>
          </a:xfrm>
          <a:prstGeom prst="rect">
            <a:avLst/>
          </a:prstGeom>
          <a:noFill/>
        </p:spPr>
        <p:txBody>
          <a:bodyPr wrap="square" lIns="0" tIns="0" rIns="0" bIns="0" rtlCol="0">
            <a:spAutoFit/>
          </a:bodyPr>
          <a:lstStyle/>
          <a:p>
            <a:pPr algn="ctr"/>
            <a:r>
              <a:rPr lang="de-CH" sz="2000" dirty="0" smtClean="0"/>
              <a:t>7.-11. September 2022</a:t>
            </a:r>
            <a:endParaRPr lang="de-CH" sz="2000" dirty="0"/>
          </a:p>
        </p:txBody>
      </p:sp>
      <p:pic>
        <p:nvPicPr>
          <p:cNvPr id="12" name="Grafik 11">
            <a:hlinkClick r:id="rId3"/>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27763" y="3284984"/>
            <a:ext cx="3444240" cy="1082040"/>
          </a:xfrm>
          <a:prstGeom prst="rect">
            <a:avLst/>
          </a:prstGeom>
        </p:spPr>
      </p:pic>
      <p:pic>
        <p:nvPicPr>
          <p:cNvPr id="1026" name="Picture 2" descr="https://www.swiss-skills2022.ch/documents/Downloads/Logos/SwissSkills_2022_rgb_1.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16" y="2567362"/>
            <a:ext cx="4313287" cy="183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466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Berufsinfotag BIT  9. November 2022</a:t>
            </a:r>
            <a:endParaRPr lang="de-CH" dirty="0"/>
          </a:p>
        </p:txBody>
      </p:sp>
      <p:sp>
        <p:nvSpPr>
          <p:cNvPr id="3" name="Datumsplatzhalter 2"/>
          <p:cNvSpPr>
            <a:spLocks noGrp="1"/>
          </p:cNvSpPr>
          <p:nvPr>
            <p:ph type="dt" sz="half" idx="10"/>
          </p:nvPr>
        </p:nvSpPr>
        <p:spPr/>
        <p:txBody>
          <a:bodyPr/>
          <a:lstStyle/>
          <a:p>
            <a:fld id="{EAA4AD0E-3E40-4A4C-8A31-E1A9AB0C5623}" type="datetime4">
              <a:rPr lang="de-CH" smtClean="0"/>
              <a:t>10. Juni 2022</a:t>
            </a:fld>
            <a:endParaRPr lang="de-CH" dirty="0"/>
          </a:p>
        </p:txBody>
      </p:sp>
      <p:sp>
        <p:nvSpPr>
          <p:cNvPr id="4" name="Fußzeilenplatzhalter 3"/>
          <p:cNvSpPr>
            <a:spLocks noGrp="1"/>
          </p:cNvSpPr>
          <p:nvPr>
            <p:ph type="ftr" sz="quarter" idx="11"/>
          </p:nvPr>
        </p:nvSpPr>
        <p:spPr/>
        <p:txBody>
          <a:bodyPr/>
          <a:lstStyle/>
          <a:p>
            <a:r>
              <a:rPr lang="de-CH" smtClean="0"/>
              <a:t>Klassifizierung: intern / vertraulich / geheim</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11</a:t>
            </a:fld>
            <a:endParaRPr lang="de-CH" dirty="0"/>
          </a:p>
        </p:txBody>
      </p:sp>
      <p:pic>
        <p:nvPicPr>
          <p:cNvPr id="9" name="Grafik 8"/>
          <p:cNvPicPr>
            <a:picLocks noChangeAspect="1"/>
          </p:cNvPicPr>
          <p:nvPr/>
        </p:nvPicPr>
        <p:blipFill>
          <a:blip r:embed="rId2"/>
          <a:stretch>
            <a:fillRect/>
          </a:stretch>
        </p:blipFill>
        <p:spPr>
          <a:xfrm>
            <a:off x="838200" y="1721915"/>
            <a:ext cx="6640041" cy="4646682"/>
          </a:xfrm>
          <a:prstGeom prst="rect">
            <a:avLst/>
          </a:prstGeom>
        </p:spPr>
      </p:pic>
    </p:spTree>
    <p:extLst>
      <p:ext uri="{BB962C8B-B14F-4D97-AF65-F5344CB8AC3E}">
        <p14:creationId xmlns:p14="http://schemas.microsoft.com/office/powerpoint/2010/main" val="336721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Erste Einblicke in die Berufswelt</a:t>
            </a:r>
            <a:endParaRPr lang="de-CH" dirty="0"/>
          </a:p>
        </p:txBody>
      </p:sp>
      <p:sp>
        <p:nvSpPr>
          <p:cNvPr id="6" name="Foliennummernplatzhalter 5"/>
          <p:cNvSpPr>
            <a:spLocks noGrp="1"/>
          </p:cNvSpPr>
          <p:nvPr>
            <p:ph type="sldNum" sz="quarter" idx="12"/>
          </p:nvPr>
        </p:nvSpPr>
        <p:spPr/>
        <p:txBody>
          <a:bodyPr/>
          <a:lstStyle/>
          <a:p>
            <a:fld id="{442AD375-037F-43D0-B059-5172DA06796A}" type="slidenum">
              <a:rPr lang="de-CH" smtClean="0"/>
              <a:pPr/>
              <a:t>12</a:t>
            </a:fld>
            <a:endParaRPr lang="de-CH" dirty="0"/>
          </a:p>
        </p:txBody>
      </p:sp>
      <p:pic>
        <p:nvPicPr>
          <p:cNvPr id="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79576" y="1835172"/>
            <a:ext cx="3470734" cy="2313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535987" y="1835172"/>
            <a:ext cx="3470733" cy="23138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269811" y="4232579"/>
            <a:ext cx="3461575" cy="23107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535986" y="4232579"/>
            <a:ext cx="3470733" cy="231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97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CC7FC-9400-45C0-AEE5-559DC7B81768}"/>
              </a:ext>
            </a:extLst>
          </p:cNvPr>
          <p:cNvSpPr>
            <a:spLocks noGrp="1"/>
          </p:cNvSpPr>
          <p:nvPr>
            <p:ph type="title"/>
          </p:nvPr>
        </p:nvSpPr>
        <p:spPr/>
        <p:txBody>
          <a:bodyPr/>
          <a:lstStyle/>
          <a:p>
            <a:r>
              <a:rPr lang="de-CH" dirty="0" smtClean="0"/>
              <a:t>Schnupperlehre auswerten</a:t>
            </a:r>
            <a:endParaRPr lang="de-CH" dirty="0"/>
          </a:p>
        </p:txBody>
      </p:sp>
      <p:sp>
        <p:nvSpPr>
          <p:cNvPr id="6" name="Foliennummernplatzhalter 5">
            <a:extLst>
              <a:ext uri="{FF2B5EF4-FFF2-40B4-BE49-F238E27FC236}">
                <a16:creationId xmlns:a16="http://schemas.microsoft.com/office/drawing/2014/main" id="{B74ED3FD-0C67-4C9B-8116-779F4B8A0B57}"/>
              </a:ext>
            </a:extLst>
          </p:cNvPr>
          <p:cNvSpPr>
            <a:spLocks noGrp="1"/>
          </p:cNvSpPr>
          <p:nvPr>
            <p:ph type="sldNum" sz="quarter" idx="12"/>
          </p:nvPr>
        </p:nvSpPr>
        <p:spPr/>
        <p:txBody>
          <a:bodyPr/>
          <a:lstStyle/>
          <a:p>
            <a:fld id="{442AD375-037F-43D0-B059-5172DA06796A}" type="slidenum">
              <a:rPr lang="de-CH" smtClean="0"/>
              <a:pPr/>
              <a:t>13</a:t>
            </a:fld>
            <a:endParaRPr lang="de-CH" dirty="0"/>
          </a:p>
        </p:txBody>
      </p:sp>
      <p:pic>
        <p:nvPicPr>
          <p:cNvPr id="7" name="Grafik 6"/>
          <p:cNvPicPr>
            <a:picLocks noChangeAspect="1"/>
          </p:cNvPicPr>
          <p:nvPr/>
        </p:nvPicPr>
        <p:blipFill>
          <a:blip r:embed="rId3"/>
          <a:stretch>
            <a:fillRect/>
          </a:stretch>
        </p:blipFill>
        <p:spPr>
          <a:xfrm>
            <a:off x="838200" y="2204864"/>
            <a:ext cx="5916731" cy="2755545"/>
          </a:xfrm>
          <a:prstGeom prst="rect">
            <a:avLst/>
          </a:prstGeom>
          <a:effectLst>
            <a:outerShdw blurRad="50800" dist="38100" dir="2700000" algn="tl" rotWithShape="0">
              <a:prstClr val="black">
                <a:alpha val="40000"/>
              </a:prstClr>
            </a:outerShdw>
          </a:effec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248128" y="3140968"/>
            <a:ext cx="3997008" cy="266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673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Listen der Lehrbetriebe</a:t>
            </a:r>
            <a:endParaRPr lang="de-CH" dirty="0"/>
          </a:p>
        </p:txBody>
      </p:sp>
      <p:sp>
        <p:nvSpPr>
          <p:cNvPr id="6" name="Foliennummernplatzhalter 5"/>
          <p:cNvSpPr>
            <a:spLocks noGrp="1"/>
          </p:cNvSpPr>
          <p:nvPr>
            <p:ph type="sldNum" sz="quarter" idx="12"/>
          </p:nvPr>
        </p:nvSpPr>
        <p:spPr/>
        <p:txBody>
          <a:bodyPr/>
          <a:lstStyle/>
          <a:p>
            <a:fld id="{442AD375-037F-43D0-B059-5172DA06796A}" type="slidenum">
              <a:rPr lang="de-CH" smtClean="0"/>
              <a:pPr/>
              <a:t>14</a:t>
            </a:fld>
            <a:endParaRPr lang="de-CH" dirty="0"/>
          </a:p>
        </p:txBody>
      </p:sp>
      <p:pic>
        <p:nvPicPr>
          <p:cNvPr id="7" name="Inhaltsplatzhalter 6"/>
          <p:cNvPicPr>
            <a:picLocks noGrp="1" noChangeAspect="1"/>
          </p:cNvPicPr>
          <p:nvPr>
            <p:ph idx="1"/>
          </p:nvPr>
        </p:nvPicPr>
        <p:blipFill rotWithShape="1">
          <a:blip r:embed="rId4"/>
          <a:srcRect b="37157"/>
          <a:stretch/>
        </p:blipFill>
        <p:spPr>
          <a:xfrm>
            <a:off x="540610" y="2188041"/>
            <a:ext cx="10983913" cy="3883629"/>
          </a:xfrm>
          <a:prstGeom prst="rect">
            <a:avLst/>
          </a:prstGeom>
        </p:spPr>
      </p:pic>
      <p:grpSp>
        <p:nvGrpSpPr>
          <p:cNvPr id="8" name="Gruppieren 7"/>
          <p:cNvGrpSpPr/>
          <p:nvPr/>
        </p:nvGrpSpPr>
        <p:grpSpPr>
          <a:xfrm rot="540222">
            <a:off x="5973604" y="693106"/>
            <a:ext cx="5121736" cy="1599800"/>
            <a:chOff x="607472" y="1549699"/>
            <a:chExt cx="2516118" cy="795589"/>
          </a:xfrm>
          <a:effectLst/>
        </p:grpSpPr>
        <p:sp>
          <p:nvSpPr>
            <p:cNvPr id="9" name="Ellipse 8"/>
            <p:cNvSpPr/>
            <p:nvPr/>
          </p:nvSpPr>
          <p:spPr>
            <a:xfrm>
              <a:off x="670738" y="1643316"/>
              <a:ext cx="2309018" cy="621278"/>
            </a:xfrm>
            <a:prstGeom prst="ellipse">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r>
                <a:rPr lang="de-CH" sz="2200" b="1" dirty="0" smtClean="0">
                  <a:solidFill>
                    <a:srgbClr val="FF0000"/>
                  </a:solidFill>
                  <a:hlinkClick r:id="rId5"/>
                </a:rPr>
                <a:t>www.be.ch/lehrstelle</a:t>
              </a:r>
              <a:endParaRPr lang="de-CH" sz="2200" dirty="0">
                <a:solidFill>
                  <a:srgbClr val="FF0000"/>
                </a:solidFill>
              </a:endParaRPr>
            </a:p>
          </p:txBody>
        </p:sp>
        <p:sp>
          <p:nvSpPr>
            <p:cNvPr id="10" name="Freeform 15"/>
            <p:cNvSpPr>
              <a:spLocks/>
            </p:cNvSpPr>
            <p:nvPr>
              <p:custDataLst>
                <p:tags r:id="rId1"/>
              </p:custDataLst>
            </p:nvPr>
          </p:nvSpPr>
          <p:spPr bwMode="gray">
            <a:xfrm rot="241163">
              <a:off x="607472" y="1549699"/>
              <a:ext cx="2516118" cy="795589"/>
            </a:xfrm>
            <a:custGeom>
              <a:avLst/>
              <a:gdLst>
                <a:gd name="T0" fmla="*/ 580 w 1018"/>
                <a:gd name="T1" fmla="*/ 0 h 583"/>
                <a:gd name="T2" fmla="*/ 526 w 1018"/>
                <a:gd name="T3" fmla="*/ 0 h 583"/>
                <a:gd name="T4" fmla="*/ 342 w 1018"/>
                <a:gd name="T5" fmla="*/ 45 h 583"/>
                <a:gd name="T6" fmla="*/ 134 w 1018"/>
                <a:gd name="T7" fmla="*/ 151 h 583"/>
                <a:gd name="T8" fmla="*/ 44 w 1018"/>
                <a:gd name="T9" fmla="*/ 236 h 583"/>
                <a:gd name="T10" fmla="*/ 2 w 1018"/>
                <a:gd name="T11" fmla="*/ 335 h 583"/>
                <a:gd name="T12" fmla="*/ 1 w 1018"/>
                <a:gd name="T13" fmla="*/ 377 h 583"/>
                <a:gd name="T14" fmla="*/ 13 w 1018"/>
                <a:gd name="T15" fmla="*/ 426 h 583"/>
                <a:gd name="T16" fmla="*/ 52 w 1018"/>
                <a:gd name="T17" fmla="*/ 483 h 583"/>
                <a:gd name="T18" fmla="*/ 157 w 1018"/>
                <a:gd name="T19" fmla="*/ 545 h 583"/>
                <a:gd name="T20" fmla="*/ 351 w 1018"/>
                <a:gd name="T21" fmla="*/ 581 h 583"/>
                <a:gd name="T22" fmla="*/ 569 w 1018"/>
                <a:gd name="T23" fmla="*/ 566 h 583"/>
                <a:gd name="T24" fmla="*/ 746 w 1018"/>
                <a:gd name="T25" fmla="*/ 508 h 583"/>
                <a:gd name="T26" fmla="*/ 937 w 1018"/>
                <a:gd name="T27" fmla="*/ 390 h 583"/>
                <a:gd name="T28" fmla="*/ 1004 w 1018"/>
                <a:gd name="T29" fmla="*/ 307 h 583"/>
                <a:gd name="T30" fmla="*/ 1017 w 1018"/>
                <a:gd name="T31" fmla="*/ 259 h 583"/>
                <a:gd name="T32" fmla="*/ 1010 w 1018"/>
                <a:gd name="T33" fmla="*/ 209 h 583"/>
                <a:gd name="T34" fmla="*/ 971 w 1018"/>
                <a:gd name="T35" fmla="*/ 150 h 583"/>
                <a:gd name="T36" fmla="*/ 911 w 1018"/>
                <a:gd name="T37" fmla="*/ 110 h 583"/>
                <a:gd name="T38" fmla="*/ 766 w 1018"/>
                <a:gd name="T39" fmla="*/ 72 h 583"/>
                <a:gd name="T40" fmla="*/ 648 w 1018"/>
                <a:gd name="T41" fmla="*/ 67 h 583"/>
                <a:gd name="T42" fmla="*/ 576 w 1018"/>
                <a:gd name="T43" fmla="*/ 85 h 583"/>
                <a:gd name="T44" fmla="*/ 648 w 1018"/>
                <a:gd name="T45" fmla="*/ 79 h 583"/>
                <a:gd name="T46" fmla="*/ 694 w 1018"/>
                <a:gd name="T47" fmla="*/ 79 h 583"/>
                <a:gd name="T48" fmla="*/ 838 w 1018"/>
                <a:gd name="T49" fmla="*/ 97 h 583"/>
                <a:gd name="T50" fmla="*/ 909 w 1018"/>
                <a:gd name="T51" fmla="*/ 115 h 583"/>
                <a:gd name="T52" fmla="*/ 963 w 1018"/>
                <a:gd name="T53" fmla="*/ 159 h 583"/>
                <a:gd name="T54" fmla="*/ 1000 w 1018"/>
                <a:gd name="T55" fmla="*/ 213 h 583"/>
                <a:gd name="T56" fmla="*/ 1012 w 1018"/>
                <a:gd name="T57" fmla="*/ 242 h 583"/>
                <a:gd name="T58" fmla="*/ 1006 w 1018"/>
                <a:gd name="T59" fmla="*/ 258 h 583"/>
                <a:gd name="T60" fmla="*/ 994 w 1018"/>
                <a:gd name="T61" fmla="*/ 301 h 583"/>
                <a:gd name="T62" fmla="*/ 983 w 1018"/>
                <a:gd name="T63" fmla="*/ 331 h 583"/>
                <a:gd name="T64" fmla="*/ 930 w 1018"/>
                <a:gd name="T65" fmla="*/ 380 h 583"/>
                <a:gd name="T66" fmla="*/ 740 w 1018"/>
                <a:gd name="T67" fmla="*/ 497 h 583"/>
                <a:gd name="T68" fmla="*/ 673 w 1018"/>
                <a:gd name="T69" fmla="*/ 531 h 583"/>
                <a:gd name="T70" fmla="*/ 568 w 1018"/>
                <a:gd name="T71" fmla="*/ 554 h 583"/>
                <a:gd name="T72" fmla="*/ 405 w 1018"/>
                <a:gd name="T73" fmla="*/ 571 h 583"/>
                <a:gd name="T74" fmla="*/ 250 w 1018"/>
                <a:gd name="T75" fmla="*/ 558 h 583"/>
                <a:gd name="T76" fmla="*/ 158 w 1018"/>
                <a:gd name="T77" fmla="*/ 539 h 583"/>
                <a:gd name="T78" fmla="*/ 89 w 1018"/>
                <a:gd name="T79" fmla="*/ 497 h 583"/>
                <a:gd name="T80" fmla="*/ 37 w 1018"/>
                <a:gd name="T81" fmla="*/ 448 h 583"/>
                <a:gd name="T82" fmla="*/ 17 w 1018"/>
                <a:gd name="T83" fmla="*/ 422 h 583"/>
                <a:gd name="T84" fmla="*/ 14 w 1018"/>
                <a:gd name="T85" fmla="*/ 389 h 583"/>
                <a:gd name="T86" fmla="*/ 12 w 1018"/>
                <a:gd name="T87" fmla="*/ 362 h 583"/>
                <a:gd name="T88" fmla="*/ 26 w 1018"/>
                <a:gd name="T89" fmla="*/ 288 h 583"/>
                <a:gd name="T90" fmla="*/ 48 w 1018"/>
                <a:gd name="T91" fmla="*/ 240 h 583"/>
                <a:gd name="T92" fmla="*/ 90 w 1018"/>
                <a:gd name="T93" fmla="*/ 202 h 583"/>
                <a:gd name="T94" fmla="*/ 200 w 1018"/>
                <a:gd name="T95" fmla="*/ 123 h 583"/>
                <a:gd name="T96" fmla="*/ 344 w 1018"/>
                <a:gd name="T97" fmla="*/ 50 h 583"/>
                <a:gd name="T98" fmla="*/ 447 w 1018"/>
                <a:gd name="T99" fmla="*/ 24 h 583"/>
                <a:gd name="T100" fmla="*/ 535 w 1018"/>
                <a:gd name="T101" fmla="*/ 12 h 583"/>
                <a:gd name="T102" fmla="*/ 580 w 1018"/>
                <a:gd name="T103" fmla="*/ 6 h 5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18"/>
                <a:gd name="T157" fmla="*/ 0 h 583"/>
                <a:gd name="T158" fmla="*/ 1018 w 1018"/>
                <a:gd name="T159" fmla="*/ 583 h 5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18" h="583">
                  <a:moveTo>
                    <a:pt x="599" y="14"/>
                  </a:moveTo>
                  <a:lnTo>
                    <a:pt x="600" y="2"/>
                  </a:lnTo>
                  <a:lnTo>
                    <a:pt x="581" y="0"/>
                  </a:lnTo>
                  <a:lnTo>
                    <a:pt x="580" y="0"/>
                  </a:lnTo>
                  <a:lnTo>
                    <a:pt x="557" y="0"/>
                  </a:lnTo>
                  <a:lnTo>
                    <a:pt x="544" y="0"/>
                  </a:lnTo>
                  <a:lnTo>
                    <a:pt x="535" y="0"/>
                  </a:lnTo>
                  <a:lnTo>
                    <a:pt x="526" y="0"/>
                  </a:lnTo>
                  <a:lnTo>
                    <a:pt x="525" y="0"/>
                  </a:lnTo>
                  <a:lnTo>
                    <a:pt x="445" y="12"/>
                  </a:lnTo>
                  <a:lnTo>
                    <a:pt x="444" y="13"/>
                  </a:lnTo>
                  <a:lnTo>
                    <a:pt x="342" y="45"/>
                  </a:lnTo>
                  <a:lnTo>
                    <a:pt x="195" y="113"/>
                  </a:lnTo>
                  <a:lnTo>
                    <a:pt x="194" y="113"/>
                  </a:lnTo>
                  <a:lnTo>
                    <a:pt x="134" y="151"/>
                  </a:lnTo>
                  <a:lnTo>
                    <a:pt x="83" y="192"/>
                  </a:lnTo>
                  <a:lnTo>
                    <a:pt x="82" y="193"/>
                  </a:lnTo>
                  <a:lnTo>
                    <a:pt x="44" y="236"/>
                  </a:lnTo>
                  <a:lnTo>
                    <a:pt x="16" y="282"/>
                  </a:lnTo>
                  <a:lnTo>
                    <a:pt x="15" y="285"/>
                  </a:lnTo>
                  <a:lnTo>
                    <a:pt x="2" y="335"/>
                  </a:lnTo>
                  <a:lnTo>
                    <a:pt x="1" y="336"/>
                  </a:lnTo>
                  <a:lnTo>
                    <a:pt x="0" y="362"/>
                  </a:lnTo>
                  <a:lnTo>
                    <a:pt x="0" y="376"/>
                  </a:lnTo>
                  <a:lnTo>
                    <a:pt x="1" y="377"/>
                  </a:lnTo>
                  <a:lnTo>
                    <a:pt x="3" y="391"/>
                  </a:lnTo>
                  <a:lnTo>
                    <a:pt x="3" y="392"/>
                  </a:lnTo>
                  <a:lnTo>
                    <a:pt x="12" y="424"/>
                  </a:lnTo>
                  <a:lnTo>
                    <a:pt x="13" y="426"/>
                  </a:lnTo>
                  <a:lnTo>
                    <a:pt x="29" y="456"/>
                  </a:lnTo>
                  <a:lnTo>
                    <a:pt x="29" y="457"/>
                  </a:lnTo>
                  <a:lnTo>
                    <a:pt x="51" y="483"/>
                  </a:lnTo>
                  <a:lnTo>
                    <a:pt x="52" y="483"/>
                  </a:lnTo>
                  <a:lnTo>
                    <a:pt x="82" y="507"/>
                  </a:lnTo>
                  <a:lnTo>
                    <a:pt x="83" y="508"/>
                  </a:lnTo>
                  <a:lnTo>
                    <a:pt x="156" y="545"/>
                  </a:lnTo>
                  <a:lnTo>
                    <a:pt x="157" y="545"/>
                  </a:lnTo>
                  <a:lnTo>
                    <a:pt x="248" y="570"/>
                  </a:lnTo>
                  <a:lnTo>
                    <a:pt x="249" y="570"/>
                  </a:lnTo>
                  <a:lnTo>
                    <a:pt x="351" y="581"/>
                  </a:lnTo>
                  <a:lnTo>
                    <a:pt x="405" y="583"/>
                  </a:lnTo>
                  <a:lnTo>
                    <a:pt x="406" y="583"/>
                  </a:lnTo>
                  <a:lnTo>
                    <a:pt x="460" y="580"/>
                  </a:lnTo>
                  <a:lnTo>
                    <a:pt x="569" y="566"/>
                  </a:lnTo>
                  <a:lnTo>
                    <a:pt x="570" y="566"/>
                  </a:lnTo>
                  <a:lnTo>
                    <a:pt x="675" y="537"/>
                  </a:lnTo>
                  <a:lnTo>
                    <a:pt x="676" y="537"/>
                  </a:lnTo>
                  <a:lnTo>
                    <a:pt x="746" y="508"/>
                  </a:lnTo>
                  <a:lnTo>
                    <a:pt x="746" y="507"/>
                  </a:lnTo>
                  <a:lnTo>
                    <a:pt x="875" y="437"/>
                  </a:lnTo>
                  <a:lnTo>
                    <a:pt x="876" y="437"/>
                  </a:lnTo>
                  <a:lnTo>
                    <a:pt x="937" y="390"/>
                  </a:lnTo>
                  <a:lnTo>
                    <a:pt x="987" y="336"/>
                  </a:lnTo>
                  <a:lnTo>
                    <a:pt x="988" y="335"/>
                  </a:lnTo>
                  <a:lnTo>
                    <a:pt x="1004" y="307"/>
                  </a:lnTo>
                  <a:lnTo>
                    <a:pt x="1005" y="305"/>
                  </a:lnTo>
                  <a:lnTo>
                    <a:pt x="1015" y="275"/>
                  </a:lnTo>
                  <a:lnTo>
                    <a:pt x="1015" y="274"/>
                  </a:lnTo>
                  <a:lnTo>
                    <a:pt x="1017" y="259"/>
                  </a:lnTo>
                  <a:lnTo>
                    <a:pt x="1018" y="243"/>
                  </a:lnTo>
                  <a:lnTo>
                    <a:pt x="1018" y="241"/>
                  </a:lnTo>
                  <a:lnTo>
                    <a:pt x="1010" y="209"/>
                  </a:lnTo>
                  <a:lnTo>
                    <a:pt x="1009" y="207"/>
                  </a:lnTo>
                  <a:lnTo>
                    <a:pt x="994" y="177"/>
                  </a:lnTo>
                  <a:lnTo>
                    <a:pt x="993" y="176"/>
                  </a:lnTo>
                  <a:lnTo>
                    <a:pt x="971" y="150"/>
                  </a:lnTo>
                  <a:lnTo>
                    <a:pt x="971" y="149"/>
                  </a:lnTo>
                  <a:lnTo>
                    <a:pt x="913" y="110"/>
                  </a:lnTo>
                  <a:lnTo>
                    <a:pt x="911" y="110"/>
                  </a:lnTo>
                  <a:lnTo>
                    <a:pt x="841" y="86"/>
                  </a:lnTo>
                  <a:lnTo>
                    <a:pt x="840" y="85"/>
                  </a:lnTo>
                  <a:lnTo>
                    <a:pt x="766" y="72"/>
                  </a:lnTo>
                  <a:lnTo>
                    <a:pt x="695" y="67"/>
                  </a:lnTo>
                  <a:lnTo>
                    <a:pt x="694" y="67"/>
                  </a:lnTo>
                  <a:lnTo>
                    <a:pt x="662" y="67"/>
                  </a:lnTo>
                  <a:lnTo>
                    <a:pt x="648" y="67"/>
                  </a:lnTo>
                  <a:lnTo>
                    <a:pt x="633" y="68"/>
                  </a:lnTo>
                  <a:lnTo>
                    <a:pt x="575" y="73"/>
                  </a:lnTo>
                  <a:lnTo>
                    <a:pt x="576" y="85"/>
                  </a:lnTo>
                  <a:lnTo>
                    <a:pt x="634" y="80"/>
                  </a:lnTo>
                  <a:lnTo>
                    <a:pt x="649" y="79"/>
                  </a:lnTo>
                  <a:lnTo>
                    <a:pt x="648" y="73"/>
                  </a:lnTo>
                  <a:lnTo>
                    <a:pt x="648" y="79"/>
                  </a:lnTo>
                  <a:lnTo>
                    <a:pt x="662" y="79"/>
                  </a:lnTo>
                  <a:lnTo>
                    <a:pt x="694" y="79"/>
                  </a:lnTo>
                  <a:lnTo>
                    <a:pt x="694" y="73"/>
                  </a:lnTo>
                  <a:lnTo>
                    <a:pt x="694" y="79"/>
                  </a:lnTo>
                  <a:lnTo>
                    <a:pt x="765" y="84"/>
                  </a:lnTo>
                  <a:lnTo>
                    <a:pt x="765" y="78"/>
                  </a:lnTo>
                  <a:lnTo>
                    <a:pt x="764" y="84"/>
                  </a:lnTo>
                  <a:lnTo>
                    <a:pt x="838" y="97"/>
                  </a:lnTo>
                  <a:lnTo>
                    <a:pt x="839" y="91"/>
                  </a:lnTo>
                  <a:lnTo>
                    <a:pt x="837" y="97"/>
                  </a:lnTo>
                  <a:lnTo>
                    <a:pt x="907" y="121"/>
                  </a:lnTo>
                  <a:lnTo>
                    <a:pt x="909" y="115"/>
                  </a:lnTo>
                  <a:lnTo>
                    <a:pt x="906" y="120"/>
                  </a:lnTo>
                  <a:lnTo>
                    <a:pt x="964" y="159"/>
                  </a:lnTo>
                  <a:lnTo>
                    <a:pt x="967" y="154"/>
                  </a:lnTo>
                  <a:lnTo>
                    <a:pt x="963" y="159"/>
                  </a:lnTo>
                  <a:lnTo>
                    <a:pt x="985" y="185"/>
                  </a:lnTo>
                  <a:lnTo>
                    <a:pt x="989" y="180"/>
                  </a:lnTo>
                  <a:lnTo>
                    <a:pt x="985" y="183"/>
                  </a:lnTo>
                  <a:lnTo>
                    <a:pt x="1000" y="213"/>
                  </a:lnTo>
                  <a:lnTo>
                    <a:pt x="1004" y="210"/>
                  </a:lnTo>
                  <a:lnTo>
                    <a:pt x="999" y="212"/>
                  </a:lnTo>
                  <a:lnTo>
                    <a:pt x="1007" y="244"/>
                  </a:lnTo>
                  <a:lnTo>
                    <a:pt x="1012" y="242"/>
                  </a:lnTo>
                  <a:lnTo>
                    <a:pt x="1006" y="242"/>
                  </a:lnTo>
                  <a:lnTo>
                    <a:pt x="1005" y="258"/>
                  </a:lnTo>
                  <a:lnTo>
                    <a:pt x="1011" y="258"/>
                  </a:lnTo>
                  <a:lnTo>
                    <a:pt x="1006" y="258"/>
                  </a:lnTo>
                  <a:lnTo>
                    <a:pt x="1004" y="273"/>
                  </a:lnTo>
                  <a:lnTo>
                    <a:pt x="1009" y="273"/>
                  </a:lnTo>
                  <a:lnTo>
                    <a:pt x="1004" y="271"/>
                  </a:lnTo>
                  <a:lnTo>
                    <a:pt x="994" y="301"/>
                  </a:lnTo>
                  <a:lnTo>
                    <a:pt x="999" y="303"/>
                  </a:lnTo>
                  <a:lnTo>
                    <a:pt x="995" y="300"/>
                  </a:lnTo>
                  <a:lnTo>
                    <a:pt x="979" y="328"/>
                  </a:lnTo>
                  <a:lnTo>
                    <a:pt x="983" y="331"/>
                  </a:lnTo>
                  <a:lnTo>
                    <a:pt x="980" y="327"/>
                  </a:lnTo>
                  <a:lnTo>
                    <a:pt x="930" y="381"/>
                  </a:lnTo>
                  <a:lnTo>
                    <a:pt x="933" y="385"/>
                  </a:lnTo>
                  <a:lnTo>
                    <a:pt x="930" y="380"/>
                  </a:lnTo>
                  <a:lnTo>
                    <a:pt x="869" y="427"/>
                  </a:lnTo>
                  <a:lnTo>
                    <a:pt x="872" y="432"/>
                  </a:lnTo>
                  <a:lnTo>
                    <a:pt x="869" y="427"/>
                  </a:lnTo>
                  <a:lnTo>
                    <a:pt x="740" y="497"/>
                  </a:lnTo>
                  <a:lnTo>
                    <a:pt x="743" y="502"/>
                  </a:lnTo>
                  <a:lnTo>
                    <a:pt x="741" y="497"/>
                  </a:lnTo>
                  <a:lnTo>
                    <a:pt x="671" y="526"/>
                  </a:lnTo>
                  <a:lnTo>
                    <a:pt x="673" y="531"/>
                  </a:lnTo>
                  <a:lnTo>
                    <a:pt x="672" y="526"/>
                  </a:lnTo>
                  <a:lnTo>
                    <a:pt x="567" y="555"/>
                  </a:lnTo>
                  <a:lnTo>
                    <a:pt x="568" y="560"/>
                  </a:lnTo>
                  <a:lnTo>
                    <a:pt x="568" y="554"/>
                  </a:lnTo>
                  <a:lnTo>
                    <a:pt x="459" y="568"/>
                  </a:lnTo>
                  <a:lnTo>
                    <a:pt x="405" y="571"/>
                  </a:lnTo>
                  <a:lnTo>
                    <a:pt x="405" y="577"/>
                  </a:lnTo>
                  <a:lnTo>
                    <a:pt x="405" y="571"/>
                  </a:lnTo>
                  <a:lnTo>
                    <a:pt x="351" y="569"/>
                  </a:lnTo>
                  <a:lnTo>
                    <a:pt x="351" y="575"/>
                  </a:lnTo>
                  <a:lnTo>
                    <a:pt x="352" y="569"/>
                  </a:lnTo>
                  <a:lnTo>
                    <a:pt x="250" y="558"/>
                  </a:lnTo>
                  <a:lnTo>
                    <a:pt x="249" y="564"/>
                  </a:lnTo>
                  <a:lnTo>
                    <a:pt x="251" y="559"/>
                  </a:lnTo>
                  <a:lnTo>
                    <a:pt x="160" y="534"/>
                  </a:lnTo>
                  <a:lnTo>
                    <a:pt x="158" y="539"/>
                  </a:lnTo>
                  <a:lnTo>
                    <a:pt x="161" y="534"/>
                  </a:lnTo>
                  <a:lnTo>
                    <a:pt x="88" y="497"/>
                  </a:lnTo>
                  <a:lnTo>
                    <a:pt x="85" y="502"/>
                  </a:lnTo>
                  <a:lnTo>
                    <a:pt x="89" y="497"/>
                  </a:lnTo>
                  <a:lnTo>
                    <a:pt x="59" y="473"/>
                  </a:lnTo>
                  <a:lnTo>
                    <a:pt x="55" y="478"/>
                  </a:lnTo>
                  <a:lnTo>
                    <a:pt x="59" y="474"/>
                  </a:lnTo>
                  <a:lnTo>
                    <a:pt x="37" y="448"/>
                  </a:lnTo>
                  <a:lnTo>
                    <a:pt x="33" y="452"/>
                  </a:lnTo>
                  <a:lnTo>
                    <a:pt x="38" y="449"/>
                  </a:lnTo>
                  <a:lnTo>
                    <a:pt x="22" y="419"/>
                  </a:lnTo>
                  <a:lnTo>
                    <a:pt x="17" y="422"/>
                  </a:lnTo>
                  <a:lnTo>
                    <a:pt x="23" y="421"/>
                  </a:lnTo>
                  <a:lnTo>
                    <a:pt x="14" y="389"/>
                  </a:lnTo>
                  <a:lnTo>
                    <a:pt x="8" y="390"/>
                  </a:lnTo>
                  <a:lnTo>
                    <a:pt x="14" y="389"/>
                  </a:lnTo>
                  <a:lnTo>
                    <a:pt x="12" y="375"/>
                  </a:lnTo>
                  <a:lnTo>
                    <a:pt x="6" y="376"/>
                  </a:lnTo>
                  <a:lnTo>
                    <a:pt x="12" y="376"/>
                  </a:lnTo>
                  <a:lnTo>
                    <a:pt x="12" y="362"/>
                  </a:lnTo>
                  <a:lnTo>
                    <a:pt x="13" y="336"/>
                  </a:lnTo>
                  <a:lnTo>
                    <a:pt x="7" y="336"/>
                  </a:lnTo>
                  <a:lnTo>
                    <a:pt x="13" y="338"/>
                  </a:lnTo>
                  <a:lnTo>
                    <a:pt x="26" y="288"/>
                  </a:lnTo>
                  <a:lnTo>
                    <a:pt x="20" y="286"/>
                  </a:lnTo>
                  <a:lnTo>
                    <a:pt x="25" y="290"/>
                  </a:lnTo>
                  <a:lnTo>
                    <a:pt x="53" y="244"/>
                  </a:lnTo>
                  <a:lnTo>
                    <a:pt x="48" y="240"/>
                  </a:lnTo>
                  <a:lnTo>
                    <a:pt x="52" y="245"/>
                  </a:lnTo>
                  <a:lnTo>
                    <a:pt x="90" y="202"/>
                  </a:lnTo>
                  <a:lnTo>
                    <a:pt x="86" y="197"/>
                  </a:lnTo>
                  <a:lnTo>
                    <a:pt x="90" y="202"/>
                  </a:lnTo>
                  <a:lnTo>
                    <a:pt x="141" y="161"/>
                  </a:lnTo>
                  <a:lnTo>
                    <a:pt x="137" y="156"/>
                  </a:lnTo>
                  <a:lnTo>
                    <a:pt x="140" y="161"/>
                  </a:lnTo>
                  <a:lnTo>
                    <a:pt x="200" y="123"/>
                  </a:lnTo>
                  <a:lnTo>
                    <a:pt x="197" y="118"/>
                  </a:lnTo>
                  <a:lnTo>
                    <a:pt x="200" y="124"/>
                  </a:lnTo>
                  <a:lnTo>
                    <a:pt x="347" y="56"/>
                  </a:lnTo>
                  <a:lnTo>
                    <a:pt x="344" y="50"/>
                  </a:lnTo>
                  <a:lnTo>
                    <a:pt x="346" y="56"/>
                  </a:lnTo>
                  <a:lnTo>
                    <a:pt x="448" y="24"/>
                  </a:lnTo>
                  <a:lnTo>
                    <a:pt x="446" y="18"/>
                  </a:lnTo>
                  <a:lnTo>
                    <a:pt x="447" y="24"/>
                  </a:lnTo>
                  <a:lnTo>
                    <a:pt x="527" y="12"/>
                  </a:lnTo>
                  <a:lnTo>
                    <a:pt x="526" y="6"/>
                  </a:lnTo>
                  <a:lnTo>
                    <a:pt x="526" y="12"/>
                  </a:lnTo>
                  <a:lnTo>
                    <a:pt x="535" y="12"/>
                  </a:lnTo>
                  <a:lnTo>
                    <a:pt x="544" y="12"/>
                  </a:lnTo>
                  <a:lnTo>
                    <a:pt x="557" y="12"/>
                  </a:lnTo>
                  <a:lnTo>
                    <a:pt x="580" y="12"/>
                  </a:lnTo>
                  <a:lnTo>
                    <a:pt x="580" y="6"/>
                  </a:lnTo>
                  <a:lnTo>
                    <a:pt x="580" y="12"/>
                  </a:lnTo>
                  <a:lnTo>
                    <a:pt x="599" y="14"/>
                  </a:lnTo>
                  <a:close/>
                </a:path>
              </a:pathLst>
            </a:custGeom>
            <a:solidFill>
              <a:schemeClr val="accent1">
                <a:lumMod val="75000"/>
              </a:schemeClr>
            </a:solidFill>
            <a:ln w="19050" cmpd="sng">
              <a:solidFill>
                <a:srgbClr val="FF0000"/>
              </a:solidFill>
              <a:round/>
              <a:headEnd/>
              <a:tailEnd/>
            </a:ln>
          </p:spPr>
          <p:txBody>
            <a:bodyPr/>
            <a:lstStyle/>
            <a:p>
              <a:endParaRPr lang="de-CH"/>
            </a:p>
          </p:txBody>
        </p:sp>
      </p:grpSp>
    </p:spTree>
    <p:extLst>
      <p:ext uri="{BB962C8B-B14F-4D97-AF65-F5344CB8AC3E}">
        <p14:creationId xmlns:p14="http://schemas.microsoft.com/office/powerpoint/2010/main" val="1200711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CC7FC-9400-45C0-AEE5-559DC7B81768}"/>
              </a:ext>
            </a:extLst>
          </p:cNvPr>
          <p:cNvSpPr>
            <a:spLocks noGrp="1"/>
          </p:cNvSpPr>
          <p:nvPr>
            <p:ph type="title"/>
          </p:nvPr>
        </p:nvSpPr>
        <p:spPr/>
        <p:txBody>
          <a:bodyPr/>
          <a:lstStyle/>
          <a:p>
            <a:r>
              <a:rPr lang="de-CH" dirty="0" smtClean="0"/>
              <a:t>Alternativen – Plan B</a:t>
            </a:r>
            <a:endParaRPr lang="de-CH" dirty="0"/>
          </a:p>
        </p:txBody>
      </p:sp>
      <p:sp>
        <p:nvSpPr>
          <p:cNvPr id="6" name="Foliennummernplatzhalter 5">
            <a:extLst>
              <a:ext uri="{FF2B5EF4-FFF2-40B4-BE49-F238E27FC236}">
                <a16:creationId xmlns:a16="http://schemas.microsoft.com/office/drawing/2014/main" id="{B74ED3FD-0C67-4C9B-8116-779F4B8A0B57}"/>
              </a:ext>
            </a:extLst>
          </p:cNvPr>
          <p:cNvSpPr>
            <a:spLocks noGrp="1"/>
          </p:cNvSpPr>
          <p:nvPr>
            <p:ph type="sldNum" sz="quarter" idx="12"/>
          </p:nvPr>
        </p:nvSpPr>
        <p:spPr/>
        <p:txBody>
          <a:bodyPr/>
          <a:lstStyle/>
          <a:p>
            <a:fld id="{442AD375-037F-43D0-B059-5172DA06796A}" type="slidenum">
              <a:rPr lang="de-CH" smtClean="0"/>
              <a:pPr/>
              <a:t>15</a:t>
            </a:fld>
            <a:endParaRPr lang="de-CH" dirty="0"/>
          </a:p>
        </p:txBody>
      </p:sp>
      <p:pic>
        <p:nvPicPr>
          <p:cNvPr id="7" name="Bildplatzhalter 6"/>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31567" b="6689"/>
          <a:stretch/>
        </p:blipFill>
        <p:spPr/>
      </p:pic>
    </p:spTree>
    <p:extLst>
      <p:ext uri="{BB962C8B-B14F-4D97-AF65-F5344CB8AC3E}">
        <p14:creationId xmlns:p14="http://schemas.microsoft.com/office/powerpoint/2010/main" val="3838008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EFE11-A4A3-4C0D-9B15-68F68DE8835B}"/>
              </a:ext>
            </a:extLst>
          </p:cNvPr>
          <p:cNvSpPr>
            <a:spLocks noGrp="1"/>
          </p:cNvSpPr>
          <p:nvPr>
            <p:ph type="title"/>
          </p:nvPr>
        </p:nvSpPr>
        <p:spPr/>
        <p:txBody>
          <a:bodyPr/>
          <a:lstStyle/>
          <a:p>
            <a:r>
              <a:rPr lang="de-CH" dirty="0" smtClean="0"/>
              <a:t>Lehrstellensuche</a:t>
            </a:r>
            <a:endParaRPr lang="de-CH" dirty="0"/>
          </a:p>
        </p:txBody>
      </p:sp>
      <p:sp>
        <p:nvSpPr>
          <p:cNvPr id="9" name="Rechteck 8"/>
          <p:cNvSpPr/>
          <p:nvPr/>
        </p:nvSpPr>
        <p:spPr>
          <a:xfrm rot="18900000">
            <a:off x="29719" y="2300053"/>
            <a:ext cx="2469356" cy="24693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Ellipse 2"/>
          <p:cNvSpPr/>
          <p:nvPr/>
        </p:nvSpPr>
        <p:spPr>
          <a:xfrm>
            <a:off x="788053" y="4365104"/>
            <a:ext cx="4608512" cy="460851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p:cNvSpPr/>
          <p:nvPr/>
        </p:nvSpPr>
        <p:spPr>
          <a:xfrm>
            <a:off x="1868173" y="5301208"/>
            <a:ext cx="2448272" cy="244827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p:cNvSpPr/>
          <p:nvPr/>
        </p:nvSpPr>
        <p:spPr>
          <a:xfrm rot="2700000">
            <a:off x="7646219" y="-1635569"/>
            <a:ext cx="1068260" cy="84023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hteck 20"/>
          <p:cNvSpPr/>
          <p:nvPr/>
        </p:nvSpPr>
        <p:spPr>
          <a:xfrm rot="2700000">
            <a:off x="8190691" y="-387387"/>
            <a:ext cx="1068260" cy="782054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2" name="Ellipse 21"/>
          <p:cNvSpPr/>
          <p:nvPr/>
        </p:nvSpPr>
        <p:spPr>
          <a:xfrm>
            <a:off x="4088788" y="1722713"/>
            <a:ext cx="2448272" cy="244827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p:cNvSpPr/>
          <p:nvPr/>
        </p:nvSpPr>
        <p:spPr>
          <a:xfrm rot="18900000">
            <a:off x="8163612" y="4185084"/>
            <a:ext cx="2232248" cy="2232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hteck 23"/>
          <p:cNvSpPr/>
          <p:nvPr/>
        </p:nvSpPr>
        <p:spPr>
          <a:xfrm rot="18900000">
            <a:off x="10482440" y="2304456"/>
            <a:ext cx="2232248" cy="433744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Titel 1">
            <a:extLst>
              <a:ext uri="{FF2B5EF4-FFF2-40B4-BE49-F238E27FC236}">
                <a16:creationId xmlns:a16="http://schemas.microsoft.com/office/drawing/2014/main" id="{71CEFE11-A4A3-4C0D-9B15-68F68DE8835B}"/>
              </a:ext>
            </a:extLst>
          </p:cNvPr>
          <p:cNvSpPr txBox="1">
            <a:spLocks/>
          </p:cNvSpPr>
          <p:nvPr/>
        </p:nvSpPr>
        <p:spPr>
          <a:xfrm rot="2700000">
            <a:off x="5749989" y="5973469"/>
            <a:ext cx="819080" cy="315897"/>
          </a:xfrm>
          <a:prstGeom prst="rect">
            <a:avLst/>
          </a:prstGeom>
        </p:spPr>
        <p:txBody>
          <a:bodyPr vert="horz" lIns="0" tIns="0" rIns="0" bIns="0" rtlCol="0" anchor="t">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dirty="0" smtClean="0">
                <a:solidFill>
                  <a:schemeClr val="bg1"/>
                </a:solidFill>
              </a:rPr>
              <a:t>Noten</a:t>
            </a:r>
            <a:endParaRPr lang="de-CH" sz="2000" b="1" dirty="0">
              <a:solidFill>
                <a:schemeClr val="bg1"/>
              </a:solidFill>
            </a:endParaRPr>
          </a:p>
        </p:txBody>
      </p:sp>
      <p:sp>
        <p:nvSpPr>
          <p:cNvPr id="26" name="Titel 1">
            <a:extLst>
              <a:ext uri="{FF2B5EF4-FFF2-40B4-BE49-F238E27FC236}">
                <a16:creationId xmlns:a16="http://schemas.microsoft.com/office/drawing/2014/main" id="{71CEFE11-A4A3-4C0D-9B15-68F68DE8835B}"/>
              </a:ext>
            </a:extLst>
          </p:cNvPr>
          <p:cNvSpPr txBox="1">
            <a:spLocks/>
          </p:cNvSpPr>
          <p:nvPr/>
        </p:nvSpPr>
        <p:spPr>
          <a:xfrm rot="18900000">
            <a:off x="4598683" y="3881508"/>
            <a:ext cx="3255725" cy="377836"/>
          </a:xfrm>
          <a:prstGeom prst="rect">
            <a:avLst/>
          </a:prstGeom>
        </p:spPr>
        <p:txBody>
          <a:bodyPr vert="horz" lIns="0" tIns="0" rIns="0" bIns="0" rtlCol="0" anchor="t">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spc="30" dirty="0" smtClean="0">
                <a:solidFill>
                  <a:schemeClr val="bg1"/>
                </a:solidFill>
              </a:rPr>
              <a:t>Schlüsselkompetenzen</a:t>
            </a:r>
            <a:endParaRPr lang="de-CH" sz="2000" b="1" spc="30" dirty="0">
              <a:solidFill>
                <a:schemeClr val="bg1"/>
              </a:solidFill>
            </a:endParaRPr>
          </a:p>
        </p:txBody>
      </p:sp>
      <p:sp>
        <p:nvSpPr>
          <p:cNvPr id="27" name="Titel 1">
            <a:extLst>
              <a:ext uri="{FF2B5EF4-FFF2-40B4-BE49-F238E27FC236}">
                <a16:creationId xmlns:a16="http://schemas.microsoft.com/office/drawing/2014/main" id="{71CEFE11-A4A3-4C0D-9B15-68F68DE8835B}"/>
              </a:ext>
            </a:extLst>
          </p:cNvPr>
          <p:cNvSpPr txBox="1">
            <a:spLocks/>
          </p:cNvSpPr>
          <p:nvPr/>
        </p:nvSpPr>
        <p:spPr>
          <a:xfrm rot="2684696">
            <a:off x="1513433" y="4955268"/>
            <a:ext cx="3140154" cy="3140152"/>
          </a:xfrm>
          <a:prstGeom prst="rect">
            <a:avLst/>
          </a:prstGeom>
        </p:spPr>
        <p:txBody>
          <a:bodyPr vert="horz" lIns="0" tIns="0" rIns="0" bIns="0" rtlCol="0" anchor="t">
            <a:prstTxWarp prst="textArchUp">
              <a:avLst>
                <a:gd name="adj" fmla="val 10772496"/>
              </a:avLst>
            </a:prstTxWarp>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spc="60" dirty="0" smtClean="0">
                <a:solidFill>
                  <a:schemeClr val="bg1"/>
                </a:solidFill>
              </a:rPr>
              <a:t>Bewerbungsgespräch</a:t>
            </a:r>
            <a:endParaRPr lang="de-CH" sz="2000" b="1" spc="60" dirty="0">
              <a:solidFill>
                <a:schemeClr val="bg1"/>
              </a:solidFill>
            </a:endParaRPr>
          </a:p>
        </p:txBody>
      </p:sp>
      <p:sp>
        <p:nvSpPr>
          <p:cNvPr id="28" name="Titel 1">
            <a:extLst>
              <a:ext uri="{FF2B5EF4-FFF2-40B4-BE49-F238E27FC236}">
                <a16:creationId xmlns:a16="http://schemas.microsoft.com/office/drawing/2014/main" id="{71CEFE11-A4A3-4C0D-9B15-68F68DE8835B}"/>
              </a:ext>
            </a:extLst>
          </p:cNvPr>
          <p:cNvSpPr txBox="1">
            <a:spLocks/>
          </p:cNvSpPr>
          <p:nvPr/>
        </p:nvSpPr>
        <p:spPr>
          <a:xfrm rot="898658">
            <a:off x="2158880" y="5589240"/>
            <a:ext cx="1872209" cy="1800200"/>
          </a:xfrm>
          <a:prstGeom prst="rect">
            <a:avLst/>
          </a:prstGeom>
        </p:spPr>
        <p:txBody>
          <a:bodyPr vert="horz" lIns="0" tIns="0" rIns="0" bIns="0" rtlCol="0" anchor="t">
            <a:prstTxWarp prst="textArchUp">
              <a:avLst>
                <a:gd name="adj" fmla="val 10800000"/>
              </a:avLst>
            </a:prstTxWarp>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spc="60" dirty="0" smtClean="0">
                <a:solidFill>
                  <a:schemeClr val="bg1"/>
                </a:solidFill>
              </a:rPr>
              <a:t>Bewerbungsdossier</a:t>
            </a:r>
            <a:endParaRPr lang="de-CH" sz="2000" b="1" spc="60" dirty="0">
              <a:solidFill>
                <a:schemeClr val="bg1"/>
              </a:solidFill>
            </a:endParaRPr>
          </a:p>
        </p:txBody>
      </p:sp>
      <p:sp>
        <p:nvSpPr>
          <p:cNvPr id="30" name="Titel 1">
            <a:extLst>
              <a:ext uri="{FF2B5EF4-FFF2-40B4-BE49-F238E27FC236}">
                <a16:creationId xmlns:a16="http://schemas.microsoft.com/office/drawing/2014/main" id="{71CEFE11-A4A3-4C0D-9B15-68F68DE8835B}"/>
              </a:ext>
            </a:extLst>
          </p:cNvPr>
          <p:cNvSpPr txBox="1">
            <a:spLocks/>
          </p:cNvSpPr>
          <p:nvPr/>
        </p:nvSpPr>
        <p:spPr>
          <a:xfrm rot="18900000">
            <a:off x="911048" y="4006592"/>
            <a:ext cx="2197655" cy="377836"/>
          </a:xfrm>
          <a:prstGeom prst="rect">
            <a:avLst/>
          </a:prstGeom>
        </p:spPr>
        <p:txBody>
          <a:bodyPr vert="horz" lIns="0" tIns="0" rIns="0" bIns="0" rtlCol="0" anchor="t">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dirty="0" smtClean="0">
                <a:solidFill>
                  <a:schemeClr val="bg1"/>
                </a:solidFill>
              </a:rPr>
              <a:t>Lehrstellenmarkt</a:t>
            </a:r>
            <a:endParaRPr lang="de-CH" sz="2000" b="1" dirty="0">
              <a:solidFill>
                <a:schemeClr val="bg1"/>
              </a:solidFill>
            </a:endParaRPr>
          </a:p>
        </p:txBody>
      </p:sp>
      <p:sp>
        <p:nvSpPr>
          <p:cNvPr id="31" name="Rechteck 30"/>
          <p:cNvSpPr/>
          <p:nvPr/>
        </p:nvSpPr>
        <p:spPr>
          <a:xfrm rot="18900000">
            <a:off x="6977094" y="5595648"/>
            <a:ext cx="1447334" cy="143283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Titel 1">
            <a:extLst>
              <a:ext uri="{FF2B5EF4-FFF2-40B4-BE49-F238E27FC236}">
                <a16:creationId xmlns:a16="http://schemas.microsoft.com/office/drawing/2014/main" id="{71CEFE11-A4A3-4C0D-9B15-68F68DE8835B}"/>
              </a:ext>
            </a:extLst>
          </p:cNvPr>
          <p:cNvSpPr txBox="1">
            <a:spLocks/>
          </p:cNvSpPr>
          <p:nvPr/>
        </p:nvSpPr>
        <p:spPr>
          <a:xfrm rot="18900000">
            <a:off x="9083036" y="2584989"/>
            <a:ext cx="2936728" cy="377836"/>
          </a:xfrm>
          <a:prstGeom prst="rect">
            <a:avLst/>
          </a:prstGeom>
        </p:spPr>
        <p:txBody>
          <a:bodyPr vert="horz" lIns="0" tIns="0" rIns="0" bIns="0" rtlCol="0" anchor="t">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spc="30" dirty="0" smtClean="0">
                <a:solidFill>
                  <a:schemeClr val="bg1"/>
                </a:solidFill>
              </a:rPr>
              <a:t>Schnupperlehre</a:t>
            </a:r>
            <a:endParaRPr lang="de-CH" sz="2000" b="1" spc="30" dirty="0">
              <a:solidFill>
                <a:schemeClr val="bg1"/>
              </a:solidFill>
            </a:endParaRPr>
          </a:p>
        </p:txBody>
      </p:sp>
      <p:sp>
        <p:nvSpPr>
          <p:cNvPr id="33" name="Titel 1">
            <a:extLst>
              <a:ext uri="{FF2B5EF4-FFF2-40B4-BE49-F238E27FC236}">
                <a16:creationId xmlns:a16="http://schemas.microsoft.com/office/drawing/2014/main" id="{71CEFE11-A4A3-4C0D-9B15-68F68DE8835B}"/>
              </a:ext>
            </a:extLst>
          </p:cNvPr>
          <p:cNvSpPr txBox="1">
            <a:spLocks/>
          </p:cNvSpPr>
          <p:nvPr/>
        </p:nvSpPr>
        <p:spPr>
          <a:xfrm rot="2700000">
            <a:off x="9011094" y="5091911"/>
            <a:ext cx="2936728" cy="377836"/>
          </a:xfrm>
          <a:prstGeom prst="rect">
            <a:avLst/>
          </a:prstGeom>
        </p:spPr>
        <p:txBody>
          <a:bodyPr vert="horz" lIns="0" tIns="0" rIns="0" bIns="0" rtlCol="0" anchor="t">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spc="30" dirty="0" smtClean="0">
                <a:solidFill>
                  <a:schemeClr val="bg1"/>
                </a:solidFill>
              </a:rPr>
              <a:t>Schultyp</a:t>
            </a:r>
            <a:endParaRPr lang="de-CH" sz="2000" b="1" spc="30" dirty="0">
              <a:solidFill>
                <a:schemeClr val="bg1"/>
              </a:solidFill>
            </a:endParaRPr>
          </a:p>
        </p:txBody>
      </p:sp>
      <p:sp>
        <p:nvSpPr>
          <p:cNvPr id="34" name="Titel 1">
            <a:extLst>
              <a:ext uri="{FF2B5EF4-FFF2-40B4-BE49-F238E27FC236}">
                <a16:creationId xmlns:a16="http://schemas.microsoft.com/office/drawing/2014/main" id="{71CEFE11-A4A3-4C0D-9B15-68F68DE8835B}"/>
              </a:ext>
            </a:extLst>
          </p:cNvPr>
          <p:cNvSpPr txBox="1">
            <a:spLocks/>
          </p:cNvSpPr>
          <p:nvPr/>
        </p:nvSpPr>
        <p:spPr>
          <a:xfrm rot="18900000">
            <a:off x="6502317" y="5094227"/>
            <a:ext cx="3041044" cy="377836"/>
          </a:xfrm>
          <a:prstGeom prst="rect">
            <a:avLst/>
          </a:prstGeom>
        </p:spPr>
        <p:txBody>
          <a:bodyPr vert="horz" lIns="0" tIns="0" rIns="0" bIns="0" rtlCol="0" anchor="t">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dirty="0" smtClean="0">
                <a:solidFill>
                  <a:schemeClr val="bg1"/>
                </a:solidFill>
              </a:rPr>
              <a:t>Eignungs-</a:t>
            </a:r>
          </a:p>
          <a:p>
            <a:r>
              <a:rPr lang="de-CH" sz="2000" b="1" dirty="0" smtClean="0">
                <a:solidFill>
                  <a:schemeClr val="bg1"/>
                </a:solidFill>
              </a:rPr>
              <a:t>test</a:t>
            </a:r>
            <a:endParaRPr lang="de-CH" sz="2000" b="1" dirty="0">
              <a:solidFill>
                <a:schemeClr val="bg1"/>
              </a:solidFill>
            </a:endParaRPr>
          </a:p>
        </p:txBody>
      </p:sp>
      <p:sp>
        <p:nvSpPr>
          <p:cNvPr id="35" name="Titel 1">
            <a:extLst>
              <a:ext uri="{FF2B5EF4-FFF2-40B4-BE49-F238E27FC236}">
                <a16:creationId xmlns:a16="http://schemas.microsoft.com/office/drawing/2014/main" id="{71CEFE11-A4A3-4C0D-9B15-68F68DE8835B}"/>
              </a:ext>
            </a:extLst>
          </p:cNvPr>
          <p:cNvSpPr txBox="1">
            <a:spLocks/>
          </p:cNvSpPr>
          <p:nvPr/>
        </p:nvSpPr>
        <p:spPr>
          <a:xfrm rot="19825532">
            <a:off x="4439816" y="2150440"/>
            <a:ext cx="1728192" cy="1659997"/>
          </a:xfrm>
          <a:prstGeom prst="rect">
            <a:avLst/>
          </a:prstGeom>
        </p:spPr>
        <p:txBody>
          <a:bodyPr vert="horz" lIns="0" tIns="0" rIns="0" bIns="0" rtlCol="0" anchor="t">
            <a:prstTxWarp prst="textArchDown">
              <a:avLst>
                <a:gd name="adj" fmla="val 21508027"/>
              </a:avLst>
            </a:prstTxWarp>
            <a:noAutofit/>
          </a:bodyPr>
          <a:lstStyle>
            <a:lvl1pPr algn="l" defTabSz="447675" rtl="0" eaLnBrk="1" latinLnBrk="0" hangingPunct="1">
              <a:lnSpc>
                <a:spcPct val="100000"/>
              </a:lnSpc>
              <a:spcBef>
                <a:spcPct val="0"/>
              </a:spcBef>
              <a:buNone/>
              <a:defRPr sz="3400" kern="1200">
                <a:solidFill>
                  <a:schemeClr val="tx1"/>
                </a:solidFill>
                <a:latin typeface="+mj-lt"/>
                <a:ea typeface="+mj-ea"/>
                <a:cs typeface="+mj-cs"/>
              </a:defRPr>
            </a:lvl1pPr>
          </a:lstStyle>
          <a:p>
            <a:r>
              <a:rPr lang="de-CH" sz="2000" b="1" spc="60" dirty="0" smtClean="0">
                <a:solidFill>
                  <a:schemeClr val="bg1"/>
                </a:solidFill>
              </a:rPr>
              <a:t>Timing</a:t>
            </a:r>
            <a:endParaRPr lang="de-CH" sz="2000" b="1" spc="60" dirty="0">
              <a:solidFill>
                <a:schemeClr val="bg1"/>
              </a:solidFill>
            </a:endParaRPr>
          </a:p>
        </p:txBody>
      </p:sp>
    </p:spTree>
    <p:extLst>
      <p:ext uri="{BB962C8B-B14F-4D97-AF65-F5344CB8AC3E}">
        <p14:creationId xmlns:p14="http://schemas.microsoft.com/office/powerpoint/2010/main" val="1389604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Freie Lehrstellen</a:t>
            </a:r>
          </a:p>
        </p:txBody>
      </p:sp>
      <p:sp>
        <p:nvSpPr>
          <p:cNvPr id="6" name="Foliennummernplatzhalter 5"/>
          <p:cNvSpPr>
            <a:spLocks noGrp="1"/>
          </p:cNvSpPr>
          <p:nvPr>
            <p:ph type="sldNum" sz="quarter" idx="12"/>
          </p:nvPr>
        </p:nvSpPr>
        <p:spPr/>
        <p:txBody>
          <a:bodyPr/>
          <a:lstStyle/>
          <a:p>
            <a:fld id="{442AD375-037F-43D0-B059-5172DA06796A}" type="slidenum">
              <a:rPr lang="de-CH" smtClean="0"/>
              <a:pPr/>
              <a:t>17</a:t>
            </a:fld>
            <a:endParaRPr lang="de-CH" dirty="0"/>
          </a:p>
        </p:txBody>
      </p:sp>
      <p:pic>
        <p:nvPicPr>
          <p:cNvPr id="7" name="Inhaltsplatzhalter 4">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 b="5243"/>
          <a:stretch/>
        </p:blipFill>
        <p:spPr>
          <a:xfrm>
            <a:off x="829780" y="2414486"/>
            <a:ext cx="4105096" cy="1956698"/>
          </a:xfrm>
          <a:prstGeom prst="rect">
            <a:avLst/>
          </a:prstGeom>
          <a:ln>
            <a:solidFill>
              <a:schemeClr val="bg1"/>
            </a:solidFill>
          </a:ln>
        </p:spPr>
      </p:pic>
      <p:pic>
        <p:nvPicPr>
          <p:cNvPr id="8" name="Inhaltsplatzhalt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0136" y="770734"/>
            <a:ext cx="1760721" cy="3600450"/>
          </a:xfrm>
          <a:prstGeom prst="rect">
            <a:avLst/>
          </a:prstGeom>
        </p:spPr>
      </p:pic>
      <p:pic>
        <p:nvPicPr>
          <p:cNvPr id="9" name="Grafik 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6770" y="3392835"/>
            <a:ext cx="1279179" cy="1279179"/>
          </a:xfrm>
          <a:prstGeom prst="rect">
            <a:avLst/>
          </a:prstGeom>
        </p:spPr>
      </p:pic>
      <p:pic>
        <p:nvPicPr>
          <p:cNvPr id="10" name="Grafik 9">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780" y="4941168"/>
            <a:ext cx="2439003" cy="788625"/>
          </a:xfrm>
          <a:prstGeom prst="rect">
            <a:avLst/>
          </a:prstGeom>
        </p:spPr>
      </p:pic>
      <p:pic>
        <p:nvPicPr>
          <p:cNvPr id="11" name="Grafik 10">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3296" y="5006454"/>
            <a:ext cx="2903169" cy="658052"/>
          </a:xfrm>
          <a:prstGeom prst="rect">
            <a:avLst/>
          </a:prstGeom>
        </p:spPr>
      </p:pic>
    </p:spTree>
    <p:extLst>
      <p:ext uri="{BB962C8B-B14F-4D97-AF65-F5344CB8AC3E}">
        <p14:creationId xmlns:p14="http://schemas.microsoft.com/office/powerpoint/2010/main" val="14273327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Erklärvideo: Bildungssystem</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18</a:t>
            </a:fld>
            <a:endParaRPr lang="de-CH" dirty="0"/>
          </a:p>
        </p:txBody>
      </p:sp>
      <p:pic>
        <p:nvPicPr>
          <p:cNvPr id="6" name="Grafik 5">
            <a:hlinkClick r:id="rId3"/>
          </p:cNvPr>
          <p:cNvPicPr>
            <a:picLocks noChangeAspect="1"/>
          </p:cNvPicPr>
          <p:nvPr/>
        </p:nvPicPr>
        <p:blipFill rotWithShape="1">
          <a:blip r:embed="rId4"/>
          <a:srcRect t="1330" b="1408"/>
          <a:stretch/>
        </p:blipFill>
        <p:spPr>
          <a:xfrm>
            <a:off x="2627952" y="1988840"/>
            <a:ext cx="7404408" cy="4080464"/>
          </a:xfrm>
          <a:prstGeom prst="rect">
            <a:avLst/>
          </a:prstGeom>
        </p:spPr>
      </p:pic>
    </p:spTree>
    <p:extLst>
      <p:ext uri="{BB962C8B-B14F-4D97-AF65-F5344CB8AC3E}">
        <p14:creationId xmlns:p14="http://schemas.microsoft.com/office/powerpoint/2010/main" val="3947803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CC7FC-9400-45C0-AEE5-559DC7B81768}"/>
              </a:ext>
            </a:extLst>
          </p:cNvPr>
          <p:cNvSpPr>
            <a:spLocks noGrp="1"/>
          </p:cNvSpPr>
          <p:nvPr>
            <p:ph type="title"/>
          </p:nvPr>
        </p:nvSpPr>
        <p:spPr/>
        <p:txBody>
          <a:bodyPr/>
          <a:lstStyle/>
          <a:p>
            <a:r>
              <a:rPr lang="de-CH" dirty="0"/>
              <a:t>Vielfältige Bildungswege</a:t>
            </a:r>
          </a:p>
        </p:txBody>
      </p:sp>
      <p:sp>
        <p:nvSpPr>
          <p:cNvPr id="6" name="Foliennummernplatzhalter 5">
            <a:extLst>
              <a:ext uri="{FF2B5EF4-FFF2-40B4-BE49-F238E27FC236}">
                <a16:creationId xmlns:a16="http://schemas.microsoft.com/office/drawing/2014/main" id="{B74ED3FD-0C67-4C9B-8116-779F4B8A0B57}"/>
              </a:ext>
            </a:extLst>
          </p:cNvPr>
          <p:cNvSpPr>
            <a:spLocks noGrp="1"/>
          </p:cNvSpPr>
          <p:nvPr>
            <p:ph type="sldNum" sz="quarter" idx="12"/>
          </p:nvPr>
        </p:nvSpPr>
        <p:spPr/>
        <p:txBody>
          <a:bodyPr/>
          <a:lstStyle/>
          <a:p>
            <a:fld id="{442AD375-037F-43D0-B059-5172DA06796A}" type="slidenum">
              <a:rPr lang="de-CH" smtClean="0"/>
              <a:pPr/>
              <a:t>19</a:t>
            </a:fld>
            <a:endParaRPr lang="de-CH" dirty="0"/>
          </a:p>
        </p:txBody>
      </p:sp>
      <p:sp>
        <p:nvSpPr>
          <p:cNvPr id="739" name="object 2"/>
          <p:cNvSpPr txBox="1"/>
          <p:nvPr/>
        </p:nvSpPr>
        <p:spPr>
          <a:xfrm>
            <a:off x="2071553" y="3693161"/>
            <a:ext cx="138430" cy="718185"/>
          </a:xfrm>
          <a:prstGeom prst="rect">
            <a:avLst/>
          </a:prstGeom>
        </p:spPr>
        <p:txBody>
          <a:bodyPr vert="vert270" wrap="square" lIns="0" tIns="7620" rIns="0" bIns="0" rtlCol="0">
            <a:spAutoFit/>
          </a:bodyPr>
          <a:lstStyle/>
          <a:p>
            <a:pPr marL="12700">
              <a:lnSpc>
                <a:spcPct val="100000"/>
              </a:lnSpc>
              <a:spcBef>
                <a:spcPts val="60"/>
              </a:spcBef>
            </a:pPr>
            <a:r>
              <a:rPr sz="750" b="1" spc="10" dirty="0">
                <a:latin typeface="HelveticaNeueLT Std Med"/>
                <a:cs typeface="HelveticaNeueLT Std Med"/>
              </a:rPr>
              <a:t>Weiterbildung</a:t>
            </a:r>
            <a:endParaRPr sz="750">
              <a:latin typeface="HelveticaNeueLT Std Med"/>
              <a:cs typeface="HelveticaNeueLT Std Med"/>
            </a:endParaRPr>
          </a:p>
        </p:txBody>
      </p:sp>
      <p:sp>
        <p:nvSpPr>
          <p:cNvPr id="740" name="object 3"/>
          <p:cNvSpPr txBox="1"/>
          <p:nvPr/>
        </p:nvSpPr>
        <p:spPr>
          <a:xfrm>
            <a:off x="3913011" y="5314739"/>
            <a:ext cx="1243330" cy="140335"/>
          </a:xfrm>
          <a:prstGeom prst="rect">
            <a:avLst/>
          </a:prstGeom>
        </p:spPr>
        <p:txBody>
          <a:bodyPr vert="horz" wrap="square" lIns="0" tIns="12700" rIns="0" bIns="0" rtlCol="0">
            <a:spAutoFit/>
          </a:bodyPr>
          <a:lstStyle/>
          <a:p>
            <a:pPr marL="12700">
              <a:lnSpc>
                <a:spcPct val="100000"/>
              </a:lnSpc>
              <a:spcBef>
                <a:spcPts val="100"/>
              </a:spcBef>
            </a:pPr>
            <a:r>
              <a:rPr sz="750" b="1" spc="10" dirty="0">
                <a:latin typeface="HelveticaNeueLT Std Med"/>
                <a:cs typeface="HelveticaNeueLT Std Med"/>
              </a:rPr>
              <a:t>Berufliche</a:t>
            </a:r>
            <a:r>
              <a:rPr sz="750" b="1" spc="-20" dirty="0">
                <a:latin typeface="HelveticaNeueLT Std Med"/>
                <a:cs typeface="HelveticaNeueLT Std Med"/>
              </a:rPr>
              <a:t> </a:t>
            </a:r>
            <a:r>
              <a:rPr sz="750" b="1" spc="10" dirty="0">
                <a:latin typeface="HelveticaNeueLT Std Med"/>
                <a:cs typeface="HelveticaNeueLT Std Med"/>
              </a:rPr>
              <a:t>Grundbildung</a:t>
            </a:r>
            <a:endParaRPr sz="750">
              <a:latin typeface="HelveticaNeueLT Std Med"/>
              <a:cs typeface="HelveticaNeueLT Std Med"/>
            </a:endParaRPr>
          </a:p>
        </p:txBody>
      </p:sp>
      <p:sp>
        <p:nvSpPr>
          <p:cNvPr id="741" name="object 4"/>
          <p:cNvSpPr txBox="1"/>
          <p:nvPr/>
        </p:nvSpPr>
        <p:spPr>
          <a:xfrm>
            <a:off x="7602749" y="5314168"/>
            <a:ext cx="954405" cy="140335"/>
          </a:xfrm>
          <a:prstGeom prst="rect">
            <a:avLst/>
          </a:prstGeom>
        </p:spPr>
        <p:txBody>
          <a:bodyPr vert="horz" wrap="square" lIns="0" tIns="12700" rIns="0" bIns="0" rtlCol="0">
            <a:spAutoFit/>
          </a:bodyPr>
          <a:lstStyle/>
          <a:p>
            <a:pPr marL="12700">
              <a:lnSpc>
                <a:spcPct val="100000"/>
              </a:lnSpc>
              <a:spcBef>
                <a:spcPts val="100"/>
              </a:spcBef>
            </a:pPr>
            <a:r>
              <a:rPr sz="750" b="1" spc="10" dirty="0">
                <a:latin typeface="HelveticaNeueLT Std Med"/>
                <a:cs typeface="HelveticaNeueLT Std Med"/>
              </a:rPr>
              <a:t>Mittelschulbildung</a:t>
            </a:r>
            <a:endParaRPr sz="750">
              <a:latin typeface="HelveticaNeueLT Std Med"/>
              <a:cs typeface="HelveticaNeueLT Std Med"/>
            </a:endParaRPr>
          </a:p>
        </p:txBody>
      </p:sp>
      <p:sp>
        <p:nvSpPr>
          <p:cNvPr id="742" name="object 5"/>
          <p:cNvSpPr/>
          <p:nvPr/>
        </p:nvSpPr>
        <p:spPr>
          <a:xfrm>
            <a:off x="7898530" y="5855305"/>
            <a:ext cx="116839" cy="58419"/>
          </a:xfrm>
          <a:custGeom>
            <a:avLst/>
            <a:gdLst/>
            <a:ahLst/>
            <a:cxnLst/>
            <a:rect l="l" t="t" r="r" b="b"/>
            <a:pathLst>
              <a:path w="116840" h="58420">
                <a:moveTo>
                  <a:pt x="0" y="58226"/>
                </a:moveTo>
                <a:lnTo>
                  <a:pt x="58226" y="0"/>
                </a:lnTo>
                <a:lnTo>
                  <a:pt x="116465" y="58226"/>
                </a:lnTo>
              </a:path>
            </a:pathLst>
          </a:custGeom>
          <a:ln w="11723">
            <a:solidFill>
              <a:srgbClr val="000000"/>
            </a:solidFill>
          </a:ln>
        </p:spPr>
        <p:txBody>
          <a:bodyPr wrap="square" lIns="0" tIns="0" rIns="0" bIns="0" rtlCol="0"/>
          <a:lstStyle/>
          <a:p>
            <a:endParaRPr/>
          </a:p>
        </p:txBody>
      </p:sp>
      <p:sp>
        <p:nvSpPr>
          <p:cNvPr id="743" name="object 6"/>
          <p:cNvSpPr/>
          <p:nvPr/>
        </p:nvSpPr>
        <p:spPr>
          <a:xfrm>
            <a:off x="4471127" y="5855305"/>
            <a:ext cx="116839" cy="58419"/>
          </a:xfrm>
          <a:custGeom>
            <a:avLst/>
            <a:gdLst/>
            <a:ahLst/>
            <a:cxnLst/>
            <a:rect l="l" t="t" r="r" b="b"/>
            <a:pathLst>
              <a:path w="116840" h="58420">
                <a:moveTo>
                  <a:pt x="0" y="58226"/>
                </a:moveTo>
                <a:lnTo>
                  <a:pt x="58226" y="0"/>
                </a:lnTo>
                <a:lnTo>
                  <a:pt x="116465" y="58226"/>
                </a:lnTo>
              </a:path>
            </a:pathLst>
          </a:custGeom>
          <a:ln w="11723">
            <a:solidFill>
              <a:srgbClr val="000000"/>
            </a:solidFill>
          </a:ln>
        </p:spPr>
        <p:txBody>
          <a:bodyPr wrap="square" lIns="0" tIns="0" rIns="0" bIns="0" rtlCol="0"/>
          <a:lstStyle/>
          <a:p>
            <a:endParaRPr/>
          </a:p>
        </p:txBody>
      </p:sp>
      <p:sp>
        <p:nvSpPr>
          <p:cNvPr id="744" name="object 7"/>
          <p:cNvSpPr/>
          <p:nvPr/>
        </p:nvSpPr>
        <p:spPr>
          <a:xfrm>
            <a:off x="5162915" y="3644090"/>
            <a:ext cx="1249680" cy="514984"/>
          </a:xfrm>
          <a:custGeom>
            <a:avLst/>
            <a:gdLst/>
            <a:ahLst/>
            <a:cxnLst/>
            <a:rect l="l" t="t" r="r" b="b"/>
            <a:pathLst>
              <a:path w="1249679" h="514985">
                <a:moveTo>
                  <a:pt x="1249444" y="0"/>
                </a:moveTo>
                <a:lnTo>
                  <a:pt x="0" y="0"/>
                </a:lnTo>
                <a:lnTo>
                  <a:pt x="0" y="514690"/>
                </a:lnTo>
                <a:lnTo>
                  <a:pt x="1249444" y="514690"/>
                </a:lnTo>
                <a:lnTo>
                  <a:pt x="1249444" y="0"/>
                </a:lnTo>
                <a:close/>
              </a:path>
            </a:pathLst>
          </a:custGeom>
          <a:solidFill>
            <a:srgbClr val="ADDDF2"/>
          </a:solidFill>
        </p:spPr>
        <p:txBody>
          <a:bodyPr wrap="square" lIns="0" tIns="0" rIns="0" bIns="0" rtlCol="0"/>
          <a:lstStyle/>
          <a:p>
            <a:endParaRPr/>
          </a:p>
        </p:txBody>
      </p:sp>
      <p:sp>
        <p:nvSpPr>
          <p:cNvPr id="745" name="object 8"/>
          <p:cNvSpPr txBox="1"/>
          <p:nvPr/>
        </p:nvSpPr>
        <p:spPr>
          <a:xfrm>
            <a:off x="5162915" y="3640769"/>
            <a:ext cx="1249680" cy="518159"/>
          </a:xfrm>
          <a:prstGeom prst="rect">
            <a:avLst/>
          </a:prstGeom>
        </p:spPr>
        <p:txBody>
          <a:bodyPr vert="horz" wrap="square" lIns="0" tIns="0" rIns="0" bIns="0" rtlCol="0">
            <a:spAutoFit/>
          </a:bodyPr>
          <a:lstStyle/>
          <a:p>
            <a:pPr>
              <a:lnSpc>
                <a:spcPct val="100000"/>
              </a:lnSpc>
            </a:pPr>
            <a:endParaRPr sz="900">
              <a:latin typeface="Times New Roman"/>
              <a:cs typeface="Times New Roman"/>
            </a:endParaRPr>
          </a:p>
          <a:p>
            <a:pPr marL="229235">
              <a:lnSpc>
                <a:spcPct val="100000"/>
              </a:lnSpc>
              <a:spcBef>
                <a:spcPts val="535"/>
              </a:spcBef>
            </a:pPr>
            <a:r>
              <a:rPr sz="750" b="1" spc="15" dirty="0">
                <a:latin typeface="HelveticaNeueLT Std Med"/>
                <a:cs typeface="HelveticaNeueLT Std Med"/>
              </a:rPr>
              <a:t>Berufsmaturität</a:t>
            </a:r>
            <a:endParaRPr sz="750">
              <a:latin typeface="HelveticaNeueLT Std Med"/>
              <a:cs typeface="HelveticaNeueLT Std Med"/>
            </a:endParaRPr>
          </a:p>
        </p:txBody>
      </p:sp>
      <p:sp>
        <p:nvSpPr>
          <p:cNvPr id="746" name="object 9"/>
          <p:cNvSpPr txBox="1"/>
          <p:nvPr/>
        </p:nvSpPr>
        <p:spPr>
          <a:xfrm>
            <a:off x="6748864" y="4325933"/>
            <a:ext cx="1246505" cy="843280"/>
          </a:xfrm>
          <a:prstGeom prst="rect">
            <a:avLst/>
          </a:prstGeom>
          <a:solidFill>
            <a:srgbClr val="F08262"/>
          </a:solidFill>
        </p:spPr>
        <p:txBody>
          <a:bodyPr vert="horz" wrap="square" lIns="0" tIns="0" rIns="0" bIns="0" rtlCol="0">
            <a:spAutoFit/>
          </a:bodyPr>
          <a:lstStyle/>
          <a:p>
            <a:pPr>
              <a:lnSpc>
                <a:spcPct val="100000"/>
              </a:lnSpc>
            </a:pPr>
            <a:endParaRPr sz="900">
              <a:latin typeface="Times New Roman"/>
              <a:cs typeface="Times New Roman"/>
            </a:endParaRPr>
          </a:p>
          <a:p>
            <a:pPr>
              <a:lnSpc>
                <a:spcPct val="100000"/>
              </a:lnSpc>
              <a:spcBef>
                <a:spcPts val="25"/>
              </a:spcBef>
            </a:pPr>
            <a:endParaRPr sz="1150">
              <a:latin typeface="Times New Roman"/>
              <a:cs typeface="Times New Roman"/>
            </a:endParaRPr>
          </a:p>
          <a:p>
            <a:pPr marL="422909" marR="196850" indent="-219075">
              <a:lnSpc>
                <a:spcPct val="100000"/>
              </a:lnSpc>
              <a:spcBef>
                <a:spcPts val="5"/>
              </a:spcBef>
            </a:pPr>
            <a:r>
              <a:rPr sz="750" b="1" dirty="0">
                <a:latin typeface="HelveticaNeueLT Std Med"/>
                <a:cs typeface="HelveticaNeueLT Std Med"/>
              </a:rPr>
              <a:t>F</a:t>
            </a:r>
            <a:r>
              <a:rPr sz="750" b="1" spc="15" dirty="0">
                <a:latin typeface="HelveticaNeueLT Std Med"/>
                <a:cs typeface="HelveticaNeueLT Std Med"/>
              </a:rPr>
              <a:t>achm</a:t>
            </a:r>
            <a:r>
              <a:rPr sz="750" b="1" spc="10" dirty="0">
                <a:latin typeface="HelveticaNeueLT Std Med"/>
                <a:cs typeface="HelveticaNeueLT Std Med"/>
              </a:rPr>
              <a:t>i</a:t>
            </a:r>
            <a:r>
              <a:rPr sz="750" b="1" spc="25" dirty="0">
                <a:latin typeface="HelveticaNeueLT Std Med"/>
                <a:cs typeface="HelveticaNeueLT Std Med"/>
              </a:rPr>
              <a:t>t</a:t>
            </a:r>
            <a:r>
              <a:rPr sz="750" b="1" spc="10" dirty="0">
                <a:latin typeface="HelveticaNeueLT Std Med"/>
                <a:cs typeface="HelveticaNeueLT Std Med"/>
              </a:rPr>
              <a:t>t</a:t>
            </a:r>
            <a:r>
              <a:rPr sz="750" b="1" spc="15" dirty="0">
                <a:latin typeface="HelveticaNeueLT Std Med"/>
                <a:cs typeface="HelveticaNeueLT Std Med"/>
              </a:rPr>
              <a:t>elschu</a:t>
            </a:r>
            <a:r>
              <a:rPr sz="750" b="1" spc="20" dirty="0">
                <a:latin typeface="HelveticaNeueLT Std Med"/>
                <a:cs typeface="HelveticaNeueLT Std Med"/>
              </a:rPr>
              <a:t>l</a:t>
            </a:r>
            <a:r>
              <a:rPr sz="750" b="1" dirty="0">
                <a:latin typeface="HelveticaNeueLT Std Med"/>
                <a:cs typeface="HelveticaNeueLT Std Med"/>
              </a:rPr>
              <a:t>-  </a:t>
            </a:r>
            <a:r>
              <a:rPr sz="750" b="1" spc="10" dirty="0">
                <a:latin typeface="HelveticaNeueLT Std Med"/>
                <a:cs typeface="HelveticaNeueLT Std Med"/>
              </a:rPr>
              <a:t>ausweis</a:t>
            </a:r>
            <a:endParaRPr sz="750">
              <a:latin typeface="HelveticaNeueLT Std Med"/>
              <a:cs typeface="HelveticaNeueLT Std Med"/>
            </a:endParaRPr>
          </a:p>
        </p:txBody>
      </p:sp>
      <p:sp>
        <p:nvSpPr>
          <p:cNvPr id="747" name="object 10"/>
          <p:cNvSpPr txBox="1"/>
          <p:nvPr/>
        </p:nvSpPr>
        <p:spPr>
          <a:xfrm>
            <a:off x="6960096" y="3640773"/>
            <a:ext cx="1035685" cy="520065"/>
          </a:xfrm>
          <a:prstGeom prst="rect">
            <a:avLst/>
          </a:prstGeom>
          <a:solidFill>
            <a:srgbClr val="F49E80"/>
          </a:solidFill>
        </p:spPr>
        <p:txBody>
          <a:bodyPr vert="horz" wrap="square" lIns="0" tIns="0" rIns="0" bIns="0" rtlCol="0">
            <a:spAutoFit/>
          </a:bodyPr>
          <a:lstStyle/>
          <a:p>
            <a:pPr>
              <a:lnSpc>
                <a:spcPct val="100000"/>
              </a:lnSpc>
            </a:pPr>
            <a:endParaRPr sz="900">
              <a:latin typeface="Times New Roman"/>
              <a:cs typeface="Times New Roman"/>
            </a:endParaRPr>
          </a:p>
          <a:p>
            <a:pPr marL="168275">
              <a:lnSpc>
                <a:spcPct val="100000"/>
              </a:lnSpc>
              <a:spcBef>
                <a:spcPts val="525"/>
              </a:spcBef>
            </a:pPr>
            <a:r>
              <a:rPr sz="750" b="1" spc="10" dirty="0">
                <a:latin typeface="HelveticaNeueLT Std Med"/>
                <a:cs typeface="HelveticaNeueLT Std Med"/>
              </a:rPr>
              <a:t>Fachmaturität</a:t>
            </a:r>
            <a:endParaRPr sz="750">
              <a:latin typeface="HelveticaNeueLT Std Med"/>
              <a:cs typeface="HelveticaNeueLT Std Med"/>
            </a:endParaRPr>
          </a:p>
        </p:txBody>
      </p:sp>
      <p:sp>
        <p:nvSpPr>
          <p:cNvPr id="748" name="object 11"/>
          <p:cNvSpPr/>
          <p:nvPr/>
        </p:nvSpPr>
        <p:spPr>
          <a:xfrm>
            <a:off x="8161379" y="3640974"/>
            <a:ext cx="1246505" cy="1528445"/>
          </a:xfrm>
          <a:custGeom>
            <a:avLst/>
            <a:gdLst/>
            <a:ahLst/>
            <a:cxnLst/>
            <a:rect l="l" t="t" r="r" b="b"/>
            <a:pathLst>
              <a:path w="1246505" h="1528445">
                <a:moveTo>
                  <a:pt x="1246328" y="0"/>
                </a:moveTo>
                <a:lnTo>
                  <a:pt x="0" y="0"/>
                </a:lnTo>
                <a:lnTo>
                  <a:pt x="0" y="1527911"/>
                </a:lnTo>
                <a:lnTo>
                  <a:pt x="1246328" y="1527911"/>
                </a:lnTo>
                <a:lnTo>
                  <a:pt x="1246328" y="0"/>
                </a:lnTo>
                <a:close/>
              </a:path>
            </a:pathLst>
          </a:custGeom>
          <a:solidFill>
            <a:srgbClr val="F08262"/>
          </a:solidFill>
        </p:spPr>
        <p:txBody>
          <a:bodyPr wrap="square" lIns="0" tIns="0" rIns="0" bIns="0" rtlCol="0"/>
          <a:lstStyle/>
          <a:p>
            <a:endParaRPr/>
          </a:p>
        </p:txBody>
      </p:sp>
      <p:sp>
        <p:nvSpPr>
          <p:cNvPr id="749" name="object 12"/>
          <p:cNvSpPr txBox="1"/>
          <p:nvPr/>
        </p:nvSpPr>
        <p:spPr>
          <a:xfrm>
            <a:off x="8161379" y="4273823"/>
            <a:ext cx="1246505" cy="254635"/>
          </a:xfrm>
          <a:prstGeom prst="rect">
            <a:avLst/>
          </a:prstGeom>
        </p:spPr>
        <p:txBody>
          <a:bodyPr vert="horz" wrap="square" lIns="0" tIns="12700" rIns="0" bIns="0" rtlCol="0">
            <a:spAutoFit/>
          </a:bodyPr>
          <a:lstStyle/>
          <a:p>
            <a:pPr marL="393065" marR="327025" indent="-58419">
              <a:lnSpc>
                <a:spcPct val="100000"/>
              </a:lnSpc>
              <a:spcBef>
                <a:spcPts val="100"/>
              </a:spcBef>
            </a:pPr>
            <a:r>
              <a:rPr sz="750" b="1" spc="20" dirty="0">
                <a:latin typeface="HelveticaNeueLT Std Med"/>
                <a:cs typeface="HelveticaNeueLT Std Med"/>
              </a:rPr>
              <a:t>Gy</a:t>
            </a:r>
            <a:r>
              <a:rPr sz="750" b="1" spc="15" dirty="0">
                <a:latin typeface="HelveticaNeueLT Std Med"/>
                <a:cs typeface="HelveticaNeueLT Std Med"/>
              </a:rPr>
              <a:t>mn</a:t>
            </a:r>
            <a:r>
              <a:rPr sz="750" b="1" spc="20" dirty="0">
                <a:latin typeface="HelveticaNeueLT Std Med"/>
                <a:cs typeface="HelveticaNeueLT Std Med"/>
              </a:rPr>
              <a:t>a</a:t>
            </a:r>
            <a:r>
              <a:rPr sz="750" b="1" spc="15" dirty="0">
                <a:latin typeface="HelveticaNeueLT Std Med"/>
                <a:cs typeface="HelveticaNeueLT Std Med"/>
              </a:rPr>
              <a:t>sial</a:t>
            </a:r>
            <a:r>
              <a:rPr sz="750" b="1" dirty="0">
                <a:latin typeface="HelveticaNeueLT Std Med"/>
                <a:cs typeface="HelveticaNeueLT Std Med"/>
              </a:rPr>
              <a:t>e  </a:t>
            </a:r>
            <a:r>
              <a:rPr sz="750" b="1" spc="15" dirty="0">
                <a:latin typeface="HelveticaNeueLT Std Med"/>
                <a:cs typeface="HelveticaNeueLT Std Med"/>
              </a:rPr>
              <a:t>Maturität</a:t>
            </a:r>
            <a:endParaRPr sz="750">
              <a:latin typeface="HelveticaNeueLT Std Med"/>
              <a:cs typeface="HelveticaNeueLT Std Med"/>
            </a:endParaRPr>
          </a:p>
        </p:txBody>
      </p:sp>
      <p:sp>
        <p:nvSpPr>
          <p:cNvPr id="750" name="object 13"/>
          <p:cNvSpPr txBox="1"/>
          <p:nvPr/>
        </p:nvSpPr>
        <p:spPr>
          <a:xfrm>
            <a:off x="2486431" y="6030371"/>
            <a:ext cx="7090409" cy="401955"/>
          </a:xfrm>
          <a:prstGeom prst="rect">
            <a:avLst/>
          </a:prstGeom>
          <a:solidFill>
            <a:srgbClr val="DADADA"/>
          </a:solidFill>
        </p:spPr>
        <p:txBody>
          <a:bodyPr vert="horz" wrap="square" lIns="0" tIns="0" rIns="0" bIns="0" rtlCol="0">
            <a:spAutoFit/>
          </a:bodyPr>
          <a:lstStyle/>
          <a:p>
            <a:pPr>
              <a:lnSpc>
                <a:spcPct val="100000"/>
              </a:lnSpc>
            </a:pPr>
            <a:endParaRPr sz="950">
              <a:latin typeface="Times New Roman"/>
              <a:cs typeface="Times New Roman"/>
            </a:endParaRPr>
          </a:p>
          <a:p>
            <a:pPr algn="ctr">
              <a:lnSpc>
                <a:spcPct val="100000"/>
              </a:lnSpc>
            </a:pPr>
            <a:r>
              <a:rPr sz="750" b="1" spc="10" dirty="0">
                <a:latin typeface="HelveticaNeueLT Std Med"/>
                <a:cs typeface="HelveticaNeueLT Std Med"/>
              </a:rPr>
              <a:t>Volksschule</a:t>
            </a:r>
            <a:endParaRPr sz="750">
              <a:latin typeface="HelveticaNeueLT Std Med"/>
              <a:cs typeface="HelveticaNeueLT Std Med"/>
            </a:endParaRPr>
          </a:p>
        </p:txBody>
      </p:sp>
      <p:sp>
        <p:nvSpPr>
          <p:cNvPr id="751" name="object 14"/>
          <p:cNvSpPr/>
          <p:nvPr/>
        </p:nvSpPr>
        <p:spPr>
          <a:xfrm>
            <a:off x="2979509" y="5525407"/>
            <a:ext cx="1391920" cy="234315"/>
          </a:xfrm>
          <a:custGeom>
            <a:avLst/>
            <a:gdLst/>
            <a:ahLst/>
            <a:cxnLst/>
            <a:rect l="l" t="t" r="r" b="b"/>
            <a:pathLst>
              <a:path w="1391920" h="234315">
                <a:moveTo>
                  <a:pt x="1391731" y="0"/>
                </a:moveTo>
                <a:lnTo>
                  <a:pt x="0" y="0"/>
                </a:lnTo>
                <a:lnTo>
                  <a:pt x="0" y="234200"/>
                </a:lnTo>
                <a:lnTo>
                  <a:pt x="1391731" y="234200"/>
                </a:lnTo>
                <a:lnTo>
                  <a:pt x="1391731" y="0"/>
                </a:lnTo>
                <a:close/>
              </a:path>
            </a:pathLst>
          </a:custGeom>
          <a:solidFill>
            <a:srgbClr val="94D4EE"/>
          </a:solidFill>
        </p:spPr>
        <p:txBody>
          <a:bodyPr wrap="square" lIns="0" tIns="0" rIns="0" bIns="0" rtlCol="0"/>
          <a:lstStyle/>
          <a:p>
            <a:endParaRPr/>
          </a:p>
        </p:txBody>
      </p:sp>
      <p:sp>
        <p:nvSpPr>
          <p:cNvPr id="752" name="object 15"/>
          <p:cNvSpPr txBox="1"/>
          <p:nvPr/>
        </p:nvSpPr>
        <p:spPr>
          <a:xfrm>
            <a:off x="3223983" y="5568553"/>
            <a:ext cx="902969" cy="140335"/>
          </a:xfrm>
          <a:prstGeom prst="rect">
            <a:avLst/>
          </a:prstGeom>
        </p:spPr>
        <p:txBody>
          <a:bodyPr vert="horz" wrap="square" lIns="0" tIns="12700" rIns="0" bIns="0" rtlCol="0">
            <a:spAutoFit/>
          </a:bodyPr>
          <a:lstStyle/>
          <a:p>
            <a:pPr marL="12700">
              <a:lnSpc>
                <a:spcPct val="100000"/>
              </a:lnSpc>
              <a:spcBef>
                <a:spcPts val="100"/>
              </a:spcBef>
            </a:pPr>
            <a:r>
              <a:rPr sz="750" b="1" spc="10" dirty="0">
                <a:latin typeface="HelveticaNeueLT Std Med"/>
                <a:cs typeface="HelveticaNeueLT Std Med"/>
              </a:rPr>
              <a:t>Brückenangebote</a:t>
            </a:r>
            <a:endParaRPr sz="750">
              <a:latin typeface="HelveticaNeueLT Std Med"/>
              <a:cs typeface="HelveticaNeueLT Std Med"/>
            </a:endParaRPr>
          </a:p>
        </p:txBody>
      </p:sp>
      <p:sp>
        <p:nvSpPr>
          <p:cNvPr id="753" name="object 16"/>
          <p:cNvSpPr txBox="1"/>
          <p:nvPr/>
        </p:nvSpPr>
        <p:spPr>
          <a:xfrm>
            <a:off x="2617330" y="3169978"/>
            <a:ext cx="138430" cy="1671320"/>
          </a:xfrm>
          <a:prstGeom prst="rect">
            <a:avLst/>
          </a:prstGeom>
        </p:spPr>
        <p:txBody>
          <a:bodyPr vert="vert270" wrap="square" lIns="0" tIns="7620" rIns="0" bIns="0" rtlCol="0">
            <a:spAutoFit/>
          </a:bodyPr>
          <a:lstStyle/>
          <a:p>
            <a:pPr marL="12700">
              <a:lnSpc>
                <a:spcPct val="100000"/>
              </a:lnSpc>
              <a:spcBef>
                <a:spcPts val="60"/>
              </a:spcBef>
            </a:pPr>
            <a:r>
              <a:rPr sz="750" b="1" spc="15" dirty="0">
                <a:latin typeface="HelveticaNeueLT Std Med"/>
                <a:cs typeface="HelveticaNeueLT Std Med"/>
              </a:rPr>
              <a:t>Berufsabschluss</a:t>
            </a:r>
            <a:r>
              <a:rPr sz="750" b="1" spc="-20" dirty="0">
                <a:latin typeface="HelveticaNeueLT Std Med"/>
                <a:cs typeface="HelveticaNeueLT Std Med"/>
              </a:rPr>
              <a:t> </a:t>
            </a:r>
            <a:r>
              <a:rPr sz="750" b="1" spc="10" dirty="0">
                <a:latin typeface="HelveticaNeueLT Std Med"/>
                <a:cs typeface="HelveticaNeueLT Std Med"/>
              </a:rPr>
              <a:t>für</a:t>
            </a:r>
            <a:r>
              <a:rPr sz="750" b="1" spc="-20" dirty="0">
                <a:latin typeface="HelveticaNeueLT Std Med"/>
                <a:cs typeface="HelveticaNeueLT Std Med"/>
              </a:rPr>
              <a:t> </a:t>
            </a:r>
            <a:r>
              <a:rPr sz="750" b="1" spc="15" dirty="0">
                <a:latin typeface="HelveticaNeueLT Std Med"/>
                <a:cs typeface="HelveticaNeueLT Std Med"/>
              </a:rPr>
              <a:t>Erwachsene</a:t>
            </a:r>
            <a:endParaRPr sz="750">
              <a:latin typeface="HelveticaNeueLT Std Med"/>
              <a:cs typeface="HelveticaNeueLT Std Med"/>
            </a:endParaRPr>
          </a:p>
        </p:txBody>
      </p:sp>
      <p:sp>
        <p:nvSpPr>
          <p:cNvPr id="754" name="object 17"/>
          <p:cNvSpPr txBox="1"/>
          <p:nvPr/>
        </p:nvSpPr>
        <p:spPr>
          <a:xfrm>
            <a:off x="2490100" y="1919510"/>
            <a:ext cx="1276350" cy="473709"/>
          </a:xfrm>
          <a:prstGeom prst="rect">
            <a:avLst/>
          </a:prstGeom>
          <a:ln w="7325">
            <a:solidFill>
              <a:srgbClr val="000000"/>
            </a:solidFill>
          </a:ln>
        </p:spPr>
        <p:txBody>
          <a:bodyPr vert="horz" wrap="square" lIns="0" tIns="60960" rIns="0" bIns="0" rtlCol="0">
            <a:spAutoFit/>
          </a:bodyPr>
          <a:lstStyle/>
          <a:p>
            <a:pPr marL="163830" marR="156210" indent="-635" algn="ctr">
              <a:lnSpc>
                <a:spcPct val="100000"/>
              </a:lnSpc>
              <a:spcBef>
                <a:spcPts val="480"/>
              </a:spcBef>
            </a:pPr>
            <a:r>
              <a:rPr sz="750" b="1" spc="10" dirty="0">
                <a:latin typeface="HelveticaNeueLT Std Med"/>
                <a:cs typeface="HelveticaNeueLT Std Med"/>
              </a:rPr>
              <a:t>Höhere </a:t>
            </a:r>
            <a:r>
              <a:rPr sz="750" b="1" spc="15" dirty="0">
                <a:latin typeface="HelveticaNeueLT Std Med"/>
                <a:cs typeface="HelveticaNeueLT Std Med"/>
              </a:rPr>
              <a:t> </a:t>
            </a:r>
            <a:r>
              <a:rPr sz="750" b="1" spc="10" dirty="0">
                <a:latin typeface="HelveticaNeueLT Std Med"/>
                <a:cs typeface="HelveticaNeueLT Std Med"/>
              </a:rPr>
              <a:t>Fachprüfung (HFP) </a:t>
            </a:r>
            <a:r>
              <a:rPr sz="750" b="1" spc="-225" dirty="0">
                <a:latin typeface="HelveticaNeueLT Std Med"/>
                <a:cs typeface="HelveticaNeueLT Std Med"/>
              </a:rPr>
              <a:t> </a:t>
            </a:r>
            <a:r>
              <a:rPr sz="750" b="1" spc="15" dirty="0">
                <a:latin typeface="HelveticaNeueLT Std Med"/>
                <a:cs typeface="HelveticaNeueLT Std Med"/>
              </a:rPr>
              <a:t>Beru</a:t>
            </a:r>
            <a:r>
              <a:rPr sz="750" b="1" spc="20" dirty="0">
                <a:latin typeface="HelveticaNeueLT Std Med"/>
                <a:cs typeface="HelveticaNeueLT Std Med"/>
              </a:rPr>
              <a:t>fs</a:t>
            </a:r>
            <a:r>
              <a:rPr sz="750" b="1" spc="15" dirty="0">
                <a:latin typeface="HelveticaNeueLT Std Med"/>
                <a:cs typeface="HelveticaNeueLT Std Med"/>
              </a:rPr>
              <a:t>prüfu</a:t>
            </a:r>
            <a:r>
              <a:rPr sz="750" b="1" spc="20" dirty="0">
                <a:latin typeface="HelveticaNeueLT Std Med"/>
                <a:cs typeface="HelveticaNeueLT Std Med"/>
              </a:rPr>
              <a:t>n</a:t>
            </a:r>
            <a:r>
              <a:rPr sz="750" b="1" dirty="0">
                <a:latin typeface="HelveticaNeueLT Std Med"/>
                <a:cs typeface="HelveticaNeueLT Std Med"/>
              </a:rPr>
              <a:t>g</a:t>
            </a:r>
            <a:r>
              <a:rPr sz="750" b="1" spc="5" dirty="0">
                <a:latin typeface="HelveticaNeueLT Std Med"/>
                <a:cs typeface="HelveticaNeueLT Std Med"/>
              </a:rPr>
              <a:t> </a:t>
            </a:r>
            <a:r>
              <a:rPr sz="750" b="1" spc="20" dirty="0">
                <a:latin typeface="HelveticaNeueLT Std Med"/>
                <a:cs typeface="HelveticaNeueLT Std Med"/>
              </a:rPr>
              <a:t>(B</a:t>
            </a:r>
            <a:r>
              <a:rPr sz="750" b="1" spc="10" dirty="0">
                <a:latin typeface="HelveticaNeueLT Std Med"/>
                <a:cs typeface="HelveticaNeueLT Std Med"/>
              </a:rPr>
              <a:t>P</a:t>
            </a:r>
            <a:r>
              <a:rPr sz="750" b="1" dirty="0">
                <a:latin typeface="HelveticaNeueLT Std Med"/>
                <a:cs typeface="HelveticaNeueLT Std Med"/>
              </a:rPr>
              <a:t>)</a:t>
            </a:r>
            <a:endParaRPr sz="750">
              <a:latin typeface="HelveticaNeueLT Std Med"/>
              <a:cs typeface="HelveticaNeueLT Std Med"/>
            </a:endParaRPr>
          </a:p>
        </p:txBody>
      </p:sp>
      <p:sp>
        <p:nvSpPr>
          <p:cNvPr id="755" name="object 18"/>
          <p:cNvSpPr txBox="1"/>
          <p:nvPr/>
        </p:nvSpPr>
        <p:spPr>
          <a:xfrm>
            <a:off x="3867834" y="1919686"/>
            <a:ext cx="1384300" cy="473709"/>
          </a:xfrm>
          <a:prstGeom prst="rect">
            <a:avLst/>
          </a:prstGeom>
          <a:ln w="7325">
            <a:solidFill>
              <a:srgbClr val="000000"/>
            </a:solidFill>
          </a:ln>
        </p:spPr>
        <p:txBody>
          <a:bodyPr vert="horz" wrap="square" lIns="0" tIns="1270" rIns="0" bIns="0" rtlCol="0">
            <a:spAutoFit/>
          </a:bodyPr>
          <a:lstStyle/>
          <a:p>
            <a:pPr>
              <a:lnSpc>
                <a:spcPct val="100000"/>
              </a:lnSpc>
              <a:spcBef>
                <a:spcPts val="10"/>
              </a:spcBef>
            </a:pPr>
            <a:endParaRPr sz="800">
              <a:latin typeface="Times New Roman"/>
              <a:cs typeface="Times New Roman"/>
            </a:endParaRPr>
          </a:p>
          <a:p>
            <a:pPr marL="297815" marR="285750" indent="216535">
              <a:lnSpc>
                <a:spcPct val="100000"/>
              </a:lnSpc>
            </a:pPr>
            <a:r>
              <a:rPr sz="750" b="1" spc="10" dirty="0">
                <a:latin typeface="HelveticaNeueLT Std Med"/>
                <a:cs typeface="HelveticaNeueLT Std Med"/>
              </a:rPr>
              <a:t>Höhere </a:t>
            </a:r>
            <a:r>
              <a:rPr sz="750" b="1" spc="15" dirty="0">
                <a:latin typeface="HelveticaNeueLT Std Med"/>
                <a:cs typeface="HelveticaNeueLT Std Med"/>
              </a:rPr>
              <a:t> </a:t>
            </a:r>
            <a:r>
              <a:rPr sz="750" b="1" spc="10" dirty="0">
                <a:latin typeface="HelveticaNeueLT Std Med"/>
                <a:cs typeface="HelveticaNeueLT Std Med"/>
              </a:rPr>
              <a:t>Fachschule</a:t>
            </a:r>
            <a:r>
              <a:rPr sz="750" b="1" spc="-45" dirty="0">
                <a:latin typeface="HelveticaNeueLT Std Med"/>
                <a:cs typeface="HelveticaNeueLT Std Med"/>
              </a:rPr>
              <a:t> </a:t>
            </a:r>
            <a:r>
              <a:rPr sz="750" b="1" spc="15" dirty="0">
                <a:latin typeface="HelveticaNeueLT Std Med"/>
                <a:cs typeface="HelveticaNeueLT Std Med"/>
              </a:rPr>
              <a:t>(HF)</a:t>
            </a:r>
            <a:endParaRPr sz="750">
              <a:latin typeface="HelveticaNeueLT Std Med"/>
              <a:cs typeface="HelveticaNeueLT Std Med"/>
            </a:endParaRPr>
          </a:p>
        </p:txBody>
      </p:sp>
      <p:sp>
        <p:nvSpPr>
          <p:cNvPr id="756" name="object 19"/>
          <p:cNvSpPr txBox="1"/>
          <p:nvPr/>
        </p:nvSpPr>
        <p:spPr>
          <a:xfrm>
            <a:off x="5338763" y="1919827"/>
            <a:ext cx="1384300" cy="473709"/>
          </a:xfrm>
          <a:prstGeom prst="rect">
            <a:avLst/>
          </a:prstGeom>
          <a:ln w="7325">
            <a:solidFill>
              <a:srgbClr val="000000"/>
            </a:solidFill>
          </a:ln>
        </p:spPr>
        <p:txBody>
          <a:bodyPr vert="horz" wrap="square" lIns="0" tIns="1270" rIns="0" bIns="0" rtlCol="0">
            <a:spAutoFit/>
          </a:bodyPr>
          <a:lstStyle/>
          <a:p>
            <a:pPr>
              <a:lnSpc>
                <a:spcPct val="100000"/>
              </a:lnSpc>
              <a:spcBef>
                <a:spcPts val="10"/>
              </a:spcBef>
            </a:pPr>
            <a:endParaRPr sz="800">
              <a:latin typeface="Times New Roman"/>
              <a:cs typeface="Times New Roman"/>
            </a:endParaRPr>
          </a:p>
          <a:p>
            <a:pPr marL="594995" marR="279400" indent="-308610">
              <a:lnSpc>
                <a:spcPct val="100000"/>
              </a:lnSpc>
            </a:pPr>
            <a:r>
              <a:rPr sz="750" b="1" dirty="0">
                <a:latin typeface="HelveticaNeueLT Std Med"/>
                <a:cs typeface="HelveticaNeueLT Std Med"/>
              </a:rPr>
              <a:t>F</a:t>
            </a:r>
            <a:r>
              <a:rPr sz="750" b="1" spc="15" dirty="0">
                <a:latin typeface="HelveticaNeueLT Std Med"/>
                <a:cs typeface="HelveticaNeueLT Std Med"/>
              </a:rPr>
              <a:t>achhoc</a:t>
            </a:r>
            <a:r>
              <a:rPr sz="750" b="1" spc="20" dirty="0">
                <a:latin typeface="HelveticaNeueLT Std Med"/>
                <a:cs typeface="HelveticaNeueLT Std Med"/>
              </a:rPr>
              <a:t>h</a:t>
            </a:r>
            <a:r>
              <a:rPr sz="750" b="1" spc="15" dirty="0">
                <a:latin typeface="HelveticaNeueLT Std Med"/>
                <a:cs typeface="HelveticaNeueLT Std Med"/>
              </a:rPr>
              <a:t>schul</a:t>
            </a:r>
            <a:r>
              <a:rPr sz="750" b="1" dirty="0">
                <a:latin typeface="HelveticaNeueLT Std Med"/>
                <a:cs typeface="HelveticaNeueLT Std Med"/>
              </a:rPr>
              <a:t>e  </a:t>
            </a:r>
            <a:r>
              <a:rPr sz="750" b="1" spc="10" dirty="0">
                <a:latin typeface="HelveticaNeueLT Std Med"/>
                <a:cs typeface="HelveticaNeueLT Std Med"/>
              </a:rPr>
              <a:t>(FH)</a:t>
            </a:r>
            <a:endParaRPr sz="750">
              <a:latin typeface="HelveticaNeueLT Std Med"/>
              <a:cs typeface="HelveticaNeueLT Std Med"/>
            </a:endParaRPr>
          </a:p>
        </p:txBody>
      </p:sp>
      <p:sp>
        <p:nvSpPr>
          <p:cNvPr id="757" name="object 20"/>
          <p:cNvSpPr txBox="1"/>
          <p:nvPr/>
        </p:nvSpPr>
        <p:spPr>
          <a:xfrm>
            <a:off x="6809692" y="1919827"/>
            <a:ext cx="1384300" cy="473709"/>
          </a:xfrm>
          <a:prstGeom prst="rect">
            <a:avLst/>
          </a:prstGeom>
          <a:ln w="7325">
            <a:solidFill>
              <a:srgbClr val="000000"/>
            </a:solidFill>
          </a:ln>
        </p:spPr>
        <p:txBody>
          <a:bodyPr vert="horz" wrap="square" lIns="0" tIns="1270" rIns="0" bIns="0" rtlCol="0">
            <a:spAutoFit/>
          </a:bodyPr>
          <a:lstStyle/>
          <a:p>
            <a:pPr>
              <a:lnSpc>
                <a:spcPct val="100000"/>
              </a:lnSpc>
              <a:spcBef>
                <a:spcPts val="10"/>
              </a:spcBef>
            </a:pPr>
            <a:endParaRPr sz="800">
              <a:latin typeface="Times New Roman"/>
              <a:cs typeface="Times New Roman"/>
            </a:endParaRPr>
          </a:p>
          <a:p>
            <a:pPr marL="284480" marR="278130" indent="59055">
              <a:lnSpc>
                <a:spcPct val="100000"/>
              </a:lnSpc>
            </a:pPr>
            <a:r>
              <a:rPr sz="750" b="1" spc="10" dirty="0">
                <a:latin typeface="HelveticaNeueLT Std Med"/>
                <a:cs typeface="HelveticaNeueLT Std Med"/>
              </a:rPr>
              <a:t>Pädagogische </a:t>
            </a:r>
            <a:r>
              <a:rPr sz="750" b="1" spc="15" dirty="0">
                <a:latin typeface="HelveticaNeueLT Std Med"/>
                <a:cs typeface="HelveticaNeueLT Std Med"/>
              </a:rPr>
              <a:t> </a:t>
            </a:r>
            <a:r>
              <a:rPr sz="750" b="1" spc="10" dirty="0">
                <a:latin typeface="HelveticaNeueLT Std Med"/>
                <a:cs typeface="HelveticaNeueLT Std Med"/>
              </a:rPr>
              <a:t>Hochschule</a:t>
            </a:r>
            <a:r>
              <a:rPr sz="750" b="1" spc="-35" dirty="0">
                <a:latin typeface="HelveticaNeueLT Std Med"/>
                <a:cs typeface="HelveticaNeueLT Std Med"/>
              </a:rPr>
              <a:t> </a:t>
            </a:r>
            <a:r>
              <a:rPr sz="750" b="1" spc="10" dirty="0">
                <a:latin typeface="HelveticaNeueLT Std Med"/>
                <a:cs typeface="HelveticaNeueLT Std Med"/>
              </a:rPr>
              <a:t>(PH)</a:t>
            </a:r>
            <a:endParaRPr sz="750">
              <a:latin typeface="HelveticaNeueLT Std Med"/>
              <a:cs typeface="HelveticaNeueLT Std Med"/>
            </a:endParaRPr>
          </a:p>
        </p:txBody>
      </p:sp>
      <p:sp>
        <p:nvSpPr>
          <p:cNvPr id="758" name="object 21"/>
          <p:cNvSpPr txBox="1"/>
          <p:nvPr/>
        </p:nvSpPr>
        <p:spPr>
          <a:xfrm>
            <a:off x="8280621" y="1919827"/>
            <a:ext cx="1294765" cy="473709"/>
          </a:xfrm>
          <a:prstGeom prst="rect">
            <a:avLst/>
          </a:prstGeom>
          <a:ln w="7325">
            <a:solidFill>
              <a:srgbClr val="000000"/>
            </a:solidFill>
          </a:ln>
        </p:spPr>
        <p:txBody>
          <a:bodyPr vert="horz" wrap="square" lIns="0" tIns="1905" rIns="0" bIns="0" rtlCol="0">
            <a:spAutoFit/>
          </a:bodyPr>
          <a:lstStyle/>
          <a:p>
            <a:pPr>
              <a:lnSpc>
                <a:spcPct val="100000"/>
              </a:lnSpc>
              <a:spcBef>
                <a:spcPts val="15"/>
              </a:spcBef>
            </a:pPr>
            <a:endParaRPr sz="800">
              <a:latin typeface="Times New Roman"/>
              <a:cs typeface="Times New Roman"/>
            </a:endParaRPr>
          </a:p>
          <a:p>
            <a:pPr marL="438150" marR="367665" indent="-62865">
              <a:lnSpc>
                <a:spcPct val="100000"/>
              </a:lnSpc>
            </a:pPr>
            <a:r>
              <a:rPr sz="750" b="1" spc="20" dirty="0">
                <a:latin typeface="HelveticaNeueLT Std Med"/>
                <a:cs typeface="HelveticaNeueLT Std Med"/>
              </a:rPr>
              <a:t>U</a:t>
            </a:r>
            <a:r>
              <a:rPr sz="750" b="1" spc="15" dirty="0">
                <a:latin typeface="HelveticaNeueLT Std Med"/>
                <a:cs typeface="HelveticaNeueLT Std Med"/>
              </a:rPr>
              <a:t>ni</a:t>
            </a:r>
            <a:r>
              <a:rPr sz="750" b="1" spc="5" dirty="0">
                <a:latin typeface="HelveticaNeueLT Std Med"/>
                <a:cs typeface="HelveticaNeueLT Std Med"/>
              </a:rPr>
              <a:t>v</a:t>
            </a:r>
            <a:r>
              <a:rPr sz="750" b="1" spc="15" dirty="0">
                <a:latin typeface="HelveticaNeueLT Std Med"/>
                <a:cs typeface="HelveticaNeueLT Std Med"/>
              </a:rPr>
              <a:t>e</a:t>
            </a:r>
            <a:r>
              <a:rPr sz="750" b="1" spc="25" dirty="0">
                <a:latin typeface="HelveticaNeueLT Std Med"/>
                <a:cs typeface="HelveticaNeueLT Std Med"/>
              </a:rPr>
              <a:t>r</a:t>
            </a:r>
            <a:r>
              <a:rPr sz="750" b="1" spc="15" dirty="0">
                <a:latin typeface="HelveticaNeueLT Std Med"/>
                <a:cs typeface="HelveticaNeueLT Std Med"/>
              </a:rPr>
              <a:t>s</a:t>
            </a:r>
            <a:r>
              <a:rPr sz="750" b="1" spc="10" dirty="0">
                <a:latin typeface="HelveticaNeueLT Std Med"/>
                <a:cs typeface="HelveticaNeueLT Std Med"/>
              </a:rPr>
              <a:t>i</a:t>
            </a:r>
            <a:r>
              <a:rPr sz="750" b="1" spc="20" dirty="0">
                <a:latin typeface="HelveticaNeueLT Std Med"/>
                <a:cs typeface="HelveticaNeueLT Std Med"/>
              </a:rPr>
              <a:t>t</a:t>
            </a:r>
            <a:r>
              <a:rPr sz="750" b="1" spc="15" dirty="0">
                <a:latin typeface="HelveticaNeueLT Std Med"/>
                <a:cs typeface="HelveticaNeueLT Std Med"/>
              </a:rPr>
              <a:t>ä</a:t>
            </a:r>
            <a:r>
              <a:rPr sz="750" b="1" dirty="0">
                <a:latin typeface="HelveticaNeueLT Std Med"/>
                <a:cs typeface="HelveticaNeueLT Std Med"/>
              </a:rPr>
              <a:t>t  </a:t>
            </a:r>
            <a:r>
              <a:rPr sz="750" b="1" spc="10" dirty="0">
                <a:latin typeface="HelveticaNeueLT Std Med"/>
                <a:cs typeface="HelveticaNeueLT Std Med"/>
              </a:rPr>
              <a:t>und</a:t>
            </a:r>
            <a:r>
              <a:rPr sz="750" b="1" spc="-30" dirty="0">
                <a:latin typeface="HelveticaNeueLT Std Med"/>
                <a:cs typeface="HelveticaNeueLT Std Med"/>
              </a:rPr>
              <a:t> </a:t>
            </a:r>
            <a:r>
              <a:rPr sz="750" b="1" spc="10" dirty="0">
                <a:latin typeface="HelveticaNeueLT Std Med"/>
                <a:cs typeface="HelveticaNeueLT Std Med"/>
              </a:rPr>
              <a:t>ETH</a:t>
            </a:r>
            <a:endParaRPr sz="750">
              <a:latin typeface="HelveticaNeueLT Std Med"/>
              <a:cs typeface="HelveticaNeueLT Std Med"/>
            </a:endParaRPr>
          </a:p>
        </p:txBody>
      </p:sp>
      <p:sp>
        <p:nvSpPr>
          <p:cNvPr id="759" name="object 22"/>
          <p:cNvSpPr/>
          <p:nvPr/>
        </p:nvSpPr>
        <p:spPr>
          <a:xfrm>
            <a:off x="4371241" y="4326461"/>
            <a:ext cx="2041525" cy="842644"/>
          </a:xfrm>
          <a:custGeom>
            <a:avLst/>
            <a:gdLst/>
            <a:ahLst/>
            <a:cxnLst/>
            <a:rect l="l" t="t" r="r" b="b"/>
            <a:pathLst>
              <a:path w="2041525" h="842645">
                <a:moveTo>
                  <a:pt x="2041119" y="0"/>
                </a:moveTo>
                <a:lnTo>
                  <a:pt x="0" y="0"/>
                </a:lnTo>
                <a:lnTo>
                  <a:pt x="0" y="842424"/>
                </a:lnTo>
                <a:lnTo>
                  <a:pt x="2041119" y="842424"/>
                </a:lnTo>
                <a:lnTo>
                  <a:pt x="2041119" y="0"/>
                </a:lnTo>
                <a:close/>
              </a:path>
            </a:pathLst>
          </a:custGeom>
          <a:solidFill>
            <a:srgbClr val="94D4EE"/>
          </a:solidFill>
        </p:spPr>
        <p:txBody>
          <a:bodyPr wrap="square" lIns="0" tIns="0" rIns="0" bIns="0" rtlCol="0"/>
          <a:lstStyle/>
          <a:p>
            <a:endParaRPr/>
          </a:p>
        </p:txBody>
      </p:sp>
      <p:sp>
        <p:nvSpPr>
          <p:cNvPr id="760" name="object 23"/>
          <p:cNvSpPr txBox="1"/>
          <p:nvPr/>
        </p:nvSpPr>
        <p:spPr>
          <a:xfrm>
            <a:off x="4371241" y="4616562"/>
            <a:ext cx="2041525" cy="254635"/>
          </a:xfrm>
          <a:prstGeom prst="rect">
            <a:avLst/>
          </a:prstGeom>
        </p:spPr>
        <p:txBody>
          <a:bodyPr vert="horz" wrap="square" lIns="0" tIns="12700" rIns="0" bIns="0" rtlCol="0">
            <a:spAutoFit/>
          </a:bodyPr>
          <a:lstStyle/>
          <a:p>
            <a:pPr marL="1905" algn="ctr">
              <a:lnSpc>
                <a:spcPct val="100000"/>
              </a:lnSpc>
              <a:spcBef>
                <a:spcPts val="100"/>
              </a:spcBef>
            </a:pPr>
            <a:r>
              <a:rPr sz="750" b="1" spc="15" dirty="0">
                <a:latin typeface="HelveticaNeueLT Std Med"/>
                <a:cs typeface="HelveticaNeueLT Std Med"/>
              </a:rPr>
              <a:t>EFZ</a:t>
            </a:r>
            <a:endParaRPr sz="750">
              <a:latin typeface="HelveticaNeueLT Std Med"/>
              <a:cs typeface="HelveticaNeueLT Std Med"/>
            </a:endParaRPr>
          </a:p>
          <a:p>
            <a:pPr algn="ctr">
              <a:lnSpc>
                <a:spcPct val="100000"/>
              </a:lnSpc>
            </a:pPr>
            <a:r>
              <a:rPr sz="750" b="1" spc="10" dirty="0">
                <a:latin typeface="HelveticaNeueLT Std Med"/>
                <a:cs typeface="HelveticaNeueLT Std Med"/>
              </a:rPr>
              <a:t>eidg.</a:t>
            </a:r>
            <a:r>
              <a:rPr sz="750" b="1" spc="-5" dirty="0">
                <a:latin typeface="HelveticaNeueLT Std Med"/>
                <a:cs typeface="HelveticaNeueLT Std Med"/>
              </a:rPr>
              <a:t> </a:t>
            </a:r>
            <a:r>
              <a:rPr sz="750" b="1" spc="10" dirty="0">
                <a:latin typeface="HelveticaNeueLT Std Med"/>
                <a:cs typeface="HelveticaNeueLT Std Med"/>
              </a:rPr>
              <a:t>Fähigkeitszeugnis</a:t>
            </a:r>
            <a:endParaRPr sz="750">
              <a:latin typeface="HelveticaNeueLT Std Med"/>
              <a:cs typeface="HelveticaNeueLT Std Med"/>
            </a:endParaRPr>
          </a:p>
        </p:txBody>
      </p:sp>
      <p:sp>
        <p:nvSpPr>
          <p:cNvPr id="761" name="object 24"/>
          <p:cNvSpPr txBox="1"/>
          <p:nvPr/>
        </p:nvSpPr>
        <p:spPr>
          <a:xfrm>
            <a:off x="2968339" y="4653618"/>
            <a:ext cx="1236980" cy="514984"/>
          </a:xfrm>
          <a:prstGeom prst="rect">
            <a:avLst/>
          </a:prstGeom>
          <a:solidFill>
            <a:srgbClr val="94D4EE"/>
          </a:solidFill>
        </p:spPr>
        <p:txBody>
          <a:bodyPr vert="horz" wrap="square" lIns="0" tIns="0" rIns="0" bIns="0" rtlCol="0">
            <a:spAutoFit/>
          </a:bodyPr>
          <a:lstStyle/>
          <a:p>
            <a:pPr>
              <a:lnSpc>
                <a:spcPct val="100000"/>
              </a:lnSpc>
            </a:pPr>
            <a:endParaRPr sz="950">
              <a:latin typeface="Times New Roman"/>
              <a:cs typeface="Times New Roman"/>
            </a:endParaRPr>
          </a:p>
          <a:p>
            <a:pPr marL="1270" algn="ctr">
              <a:lnSpc>
                <a:spcPct val="100000"/>
              </a:lnSpc>
            </a:pPr>
            <a:r>
              <a:rPr sz="750" b="1" spc="15" dirty="0">
                <a:latin typeface="HelveticaNeueLT Std Med"/>
                <a:cs typeface="HelveticaNeueLT Std Med"/>
              </a:rPr>
              <a:t>EBA</a:t>
            </a:r>
            <a:endParaRPr sz="750">
              <a:latin typeface="HelveticaNeueLT Std Med"/>
              <a:cs typeface="HelveticaNeueLT Std Med"/>
            </a:endParaRPr>
          </a:p>
          <a:p>
            <a:pPr algn="ctr">
              <a:lnSpc>
                <a:spcPct val="100000"/>
              </a:lnSpc>
            </a:pPr>
            <a:r>
              <a:rPr sz="750" b="1" spc="10" dirty="0">
                <a:latin typeface="HelveticaNeueLT Std Med"/>
                <a:cs typeface="HelveticaNeueLT Std Med"/>
              </a:rPr>
              <a:t>eidg.</a:t>
            </a:r>
            <a:r>
              <a:rPr sz="750" b="1" spc="-40" dirty="0">
                <a:latin typeface="HelveticaNeueLT Std Med"/>
                <a:cs typeface="HelveticaNeueLT Std Med"/>
              </a:rPr>
              <a:t> </a:t>
            </a:r>
            <a:r>
              <a:rPr sz="750" b="1" spc="15" dirty="0">
                <a:latin typeface="HelveticaNeueLT Std Med"/>
                <a:cs typeface="HelveticaNeueLT Std Med"/>
              </a:rPr>
              <a:t>Berufsattest</a:t>
            </a:r>
            <a:endParaRPr sz="750">
              <a:latin typeface="HelveticaNeueLT Std Med"/>
              <a:cs typeface="HelveticaNeueLT Std Med"/>
            </a:endParaRPr>
          </a:p>
        </p:txBody>
      </p:sp>
      <p:sp>
        <p:nvSpPr>
          <p:cNvPr id="762" name="object 25"/>
          <p:cNvSpPr/>
          <p:nvPr/>
        </p:nvSpPr>
        <p:spPr>
          <a:xfrm>
            <a:off x="9673597" y="2480368"/>
            <a:ext cx="123189" cy="3124835"/>
          </a:xfrm>
          <a:custGeom>
            <a:avLst/>
            <a:gdLst/>
            <a:ahLst/>
            <a:cxnLst/>
            <a:rect l="l" t="t" r="r" b="b"/>
            <a:pathLst>
              <a:path w="123190" h="3124834">
                <a:moveTo>
                  <a:pt x="0" y="0"/>
                </a:moveTo>
                <a:lnTo>
                  <a:pt x="122798" y="0"/>
                </a:lnTo>
                <a:lnTo>
                  <a:pt x="122798" y="3124466"/>
                </a:lnTo>
                <a:lnTo>
                  <a:pt x="0" y="3124466"/>
                </a:lnTo>
              </a:path>
            </a:pathLst>
          </a:custGeom>
          <a:ln w="7325">
            <a:solidFill>
              <a:srgbClr val="000000"/>
            </a:solidFill>
          </a:ln>
        </p:spPr>
        <p:txBody>
          <a:bodyPr wrap="square" lIns="0" tIns="0" rIns="0" bIns="0" rtlCol="0"/>
          <a:lstStyle/>
          <a:p>
            <a:endParaRPr/>
          </a:p>
        </p:txBody>
      </p:sp>
      <p:sp>
        <p:nvSpPr>
          <p:cNvPr id="763" name="object 26"/>
          <p:cNvSpPr/>
          <p:nvPr/>
        </p:nvSpPr>
        <p:spPr>
          <a:xfrm>
            <a:off x="9669424" y="1919174"/>
            <a:ext cx="123189" cy="474345"/>
          </a:xfrm>
          <a:custGeom>
            <a:avLst/>
            <a:gdLst/>
            <a:ahLst/>
            <a:cxnLst/>
            <a:rect l="l" t="t" r="r" b="b"/>
            <a:pathLst>
              <a:path w="123190" h="474345">
                <a:moveTo>
                  <a:pt x="0" y="0"/>
                </a:moveTo>
                <a:lnTo>
                  <a:pt x="122798" y="0"/>
                </a:lnTo>
                <a:lnTo>
                  <a:pt x="122798" y="473966"/>
                </a:lnTo>
                <a:lnTo>
                  <a:pt x="0" y="473966"/>
                </a:lnTo>
              </a:path>
            </a:pathLst>
          </a:custGeom>
          <a:ln w="7325">
            <a:solidFill>
              <a:srgbClr val="000000"/>
            </a:solidFill>
          </a:ln>
        </p:spPr>
        <p:txBody>
          <a:bodyPr wrap="square" lIns="0" tIns="0" rIns="0" bIns="0" rtlCol="0"/>
          <a:lstStyle/>
          <a:p>
            <a:endParaRPr/>
          </a:p>
        </p:txBody>
      </p:sp>
      <p:sp>
        <p:nvSpPr>
          <p:cNvPr id="764" name="object 27"/>
          <p:cNvSpPr/>
          <p:nvPr/>
        </p:nvSpPr>
        <p:spPr>
          <a:xfrm>
            <a:off x="9696666" y="6034038"/>
            <a:ext cx="123189" cy="393065"/>
          </a:xfrm>
          <a:custGeom>
            <a:avLst/>
            <a:gdLst/>
            <a:ahLst/>
            <a:cxnLst/>
            <a:rect l="l" t="t" r="r" b="b"/>
            <a:pathLst>
              <a:path w="123190" h="393065">
                <a:moveTo>
                  <a:pt x="0" y="0"/>
                </a:moveTo>
                <a:lnTo>
                  <a:pt x="122798" y="0"/>
                </a:lnTo>
                <a:lnTo>
                  <a:pt x="122798" y="393047"/>
                </a:lnTo>
                <a:lnTo>
                  <a:pt x="0" y="393047"/>
                </a:lnTo>
              </a:path>
            </a:pathLst>
          </a:custGeom>
          <a:ln w="7325">
            <a:solidFill>
              <a:srgbClr val="000000"/>
            </a:solidFill>
          </a:ln>
        </p:spPr>
        <p:txBody>
          <a:bodyPr wrap="square" lIns="0" tIns="0" rIns="0" bIns="0" rtlCol="0"/>
          <a:lstStyle/>
          <a:p>
            <a:endParaRPr/>
          </a:p>
        </p:txBody>
      </p:sp>
      <p:sp>
        <p:nvSpPr>
          <p:cNvPr id="765" name="object 28"/>
          <p:cNvSpPr txBox="1"/>
          <p:nvPr/>
        </p:nvSpPr>
        <p:spPr>
          <a:xfrm>
            <a:off x="9846561" y="3635894"/>
            <a:ext cx="138430" cy="847725"/>
          </a:xfrm>
          <a:prstGeom prst="rect">
            <a:avLst/>
          </a:prstGeom>
        </p:spPr>
        <p:txBody>
          <a:bodyPr vert="vert270" wrap="square" lIns="0" tIns="7620" rIns="0" bIns="0" rtlCol="0">
            <a:spAutoFit/>
          </a:bodyPr>
          <a:lstStyle/>
          <a:p>
            <a:pPr marL="12700">
              <a:lnSpc>
                <a:spcPct val="100000"/>
              </a:lnSpc>
              <a:spcBef>
                <a:spcPts val="60"/>
              </a:spcBef>
            </a:pPr>
            <a:r>
              <a:rPr sz="750" b="1" spc="10" dirty="0">
                <a:latin typeface="HelveticaNeueLT Std Med"/>
                <a:cs typeface="HelveticaNeueLT Std Med"/>
              </a:rPr>
              <a:t>Sekundarstufe</a:t>
            </a:r>
            <a:r>
              <a:rPr sz="750" b="1" spc="-20" dirty="0">
                <a:latin typeface="HelveticaNeueLT Std Med"/>
                <a:cs typeface="HelveticaNeueLT Std Med"/>
              </a:rPr>
              <a:t> </a:t>
            </a:r>
            <a:r>
              <a:rPr sz="750" b="1" spc="10" dirty="0">
                <a:latin typeface="HelveticaNeueLT Std Med"/>
                <a:cs typeface="HelveticaNeueLT Std Med"/>
              </a:rPr>
              <a:t>II</a:t>
            </a:r>
            <a:endParaRPr sz="750">
              <a:latin typeface="HelveticaNeueLT Std Med"/>
              <a:cs typeface="HelveticaNeueLT Std Med"/>
            </a:endParaRPr>
          </a:p>
        </p:txBody>
      </p:sp>
      <p:sp>
        <p:nvSpPr>
          <p:cNvPr id="766" name="object 29"/>
          <p:cNvSpPr txBox="1"/>
          <p:nvPr/>
        </p:nvSpPr>
        <p:spPr>
          <a:xfrm>
            <a:off x="9841893" y="1849537"/>
            <a:ext cx="138430" cy="613410"/>
          </a:xfrm>
          <a:prstGeom prst="rect">
            <a:avLst/>
          </a:prstGeom>
        </p:spPr>
        <p:txBody>
          <a:bodyPr vert="vert270" wrap="square" lIns="0" tIns="7620" rIns="0" bIns="0" rtlCol="0">
            <a:spAutoFit/>
          </a:bodyPr>
          <a:lstStyle/>
          <a:p>
            <a:pPr marL="12700">
              <a:lnSpc>
                <a:spcPct val="100000"/>
              </a:lnSpc>
              <a:spcBef>
                <a:spcPts val="60"/>
              </a:spcBef>
            </a:pPr>
            <a:r>
              <a:rPr sz="750" b="1" spc="10" dirty="0">
                <a:latin typeface="HelveticaNeueLT Std Med"/>
                <a:cs typeface="HelveticaNeueLT Std Med"/>
              </a:rPr>
              <a:t>Tertiärstufe</a:t>
            </a:r>
            <a:endParaRPr sz="750">
              <a:latin typeface="HelveticaNeueLT Std Med"/>
              <a:cs typeface="HelveticaNeueLT Std Med"/>
            </a:endParaRPr>
          </a:p>
        </p:txBody>
      </p:sp>
      <p:sp>
        <p:nvSpPr>
          <p:cNvPr id="767" name="object 30"/>
          <p:cNvSpPr txBox="1"/>
          <p:nvPr/>
        </p:nvSpPr>
        <p:spPr>
          <a:xfrm>
            <a:off x="9869137" y="5772019"/>
            <a:ext cx="252729" cy="814705"/>
          </a:xfrm>
          <a:prstGeom prst="rect">
            <a:avLst/>
          </a:prstGeom>
        </p:spPr>
        <p:txBody>
          <a:bodyPr vert="vert270" wrap="square" lIns="0" tIns="7620" rIns="0" bIns="0" rtlCol="0">
            <a:spAutoFit/>
          </a:bodyPr>
          <a:lstStyle/>
          <a:p>
            <a:pPr marL="12700" marR="5080" indent="-635">
              <a:lnSpc>
                <a:spcPct val="100000"/>
              </a:lnSpc>
              <a:spcBef>
                <a:spcPts val="60"/>
              </a:spcBef>
            </a:pPr>
            <a:r>
              <a:rPr sz="750" b="1" spc="10" dirty="0">
                <a:latin typeface="HelveticaNeueLT Std Med"/>
                <a:cs typeface="HelveticaNeueLT Std Med"/>
              </a:rPr>
              <a:t>Primarstufe/ </a:t>
            </a:r>
            <a:r>
              <a:rPr sz="750" b="1" spc="15" dirty="0">
                <a:latin typeface="HelveticaNeueLT Std Med"/>
                <a:cs typeface="HelveticaNeueLT Std Med"/>
              </a:rPr>
              <a:t> </a:t>
            </a:r>
            <a:r>
              <a:rPr sz="750" b="1" spc="10" dirty="0">
                <a:latin typeface="HelveticaNeueLT Std Med"/>
                <a:cs typeface="HelveticaNeueLT Std Med"/>
              </a:rPr>
              <a:t>Sekundarstufe</a:t>
            </a:r>
            <a:r>
              <a:rPr sz="750" b="1" spc="-30" dirty="0">
                <a:latin typeface="HelveticaNeueLT Std Med"/>
                <a:cs typeface="HelveticaNeueLT Std Med"/>
              </a:rPr>
              <a:t> </a:t>
            </a:r>
            <a:r>
              <a:rPr sz="750" b="1" dirty="0">
                <a:latin typeface="HelveticaNeueLT Std Med"/>
                <a:cs typeface="HelveticaNeueLT Std Med"/>
              </a:rPr>
              <a:t>I</a:t>
            </a:r>
            <a:endParaRPr sz="750">
              <a:latin typeface="HelveticaNeueLT Std Med"/>
              <a:cs typeface="HelveticaNeueLT Std Med"/>
            </a:endParaRPr>
          </a:p>
        </p:txBody>
      </p:sp>
      <p:grpSp>
        <p:nvGrpSpPr>
          <p:cNvPr id="768" name="object 31"/>
          <p:cNvGrpSpPr/>
          <p:nvPr/>
        </p:nvGrpSpPr>
        <p:grpSpPr>
          <a:xfrm>
            <a:off x="2738368" y="2399559"/>
            <a:ext cx="6329045" cy="3209925"/>
            <a:chOff x="6693642" y="3837006"/>
            <a:chExt cx="6329045" cy="3209925"/>
          </a:xfrm>
        </p:grpSpPr>
        <p:sp>
          <p:nvSpPr>
            <p:cNvPr id="769" name="object 32"/>
            <p:cNvSpPr/>
            <p:nvPr/>
          </p:nvSpPr>
          <p:spPr>
            <a:xfrm>
              <a:off x="11187303" y="4484566"/>
              <a:ext cx="1405255" cy="171450"/>
            </a:xfrm>
            <a:custGeom>
              <a:avLst/>
              <a:gdLst/>
              <a:ahLst/>
              <a:cxnLst/>
              <a:rect l="l" t="t" r="r" b="b"/>
              <a:pathLst>
                <a:path w="1405254" h="171450">
                  <a:moveTo>
                    <a:pt x="36131" y="0"/>
                  </a:moveTo>
                  <a:lnTo>
                    <a:pt x="0" y="0"/>
                  </a:lnTo>
                  <a:lnTo>
                    <a:pt x="0" y="11722"/>
                  </a:lnTo>
                  <a:lnTo>
                    <a:pt x="36131" y="11722"/>
                  </a:lnTo>
                  <a:lnTo>
                    <a:pt x="36131" y="0"/>
                  </a:lnTo>
                  <a:close/>
                </a:path>
                <a:path w="1405254" h="171450">
                  <a:moveTo>
                    <a:pt x="1315694" y="159105"/>
                  </a:moveTo>
                  <a:lnTo>
                    <a:pt x="1279563" y="159105"/>
                  </a:lnTo>
                  <a:lnTo>
                    <a:pt x="1279563" y="170827"/>
                  </a:lnTo>
                  <a:lnTo>
                    <a:pt x="1315694" y="170827"/>
                  </a:lnTo>
                  <a:lnTo>
                    <a:pt x="1315694" y="159105"/>
                  </a:lnTo>
                  <a:close/>
                </a:path>
                <a:path w="1405254" h="171450">
                  <a:moveTo>
                    <a:pt x="1404810" y="158610"/>
                  </a:moveTo>
                  <a:lnTo>
                    <a:pt x="1368666" y="158610"/>
                  </a:lnTo>
                  <a:lnTo>
                    <a:pt x="1368666" y="170332"/>
                  </a:lnTo>
                  <a:lnTo>
                    <a:pt x="1404810" y="170332"/>
                  </a:lnTo>
                  <a:lnTo>
                    <a:pt x="1404810" y="158610"/>
                  </a:lnTo>
                  <a:close/>
                </a:path>
              </a:pathLst>
            </a:custGeom>
            <a:solidFill>
              <a:srgbClr val="000000"/>
            </a:solidFill>
          </p:spPr>
          <p:txBody>
            <a:bodyPr wrap="square" lIns="0" tIns="0" rIns="0" bIns="0" rtlCol="0"/>
            <a:lstStyle/>
            <a:p>
              <a:endParaRPr/>
            </a:p>
          </p:txBody>
        </p:sp>
        <p:sp>
          <p:nvSpPr>
            <p:cNvPr id="770" name="object 33"/>
            <p:cNvSpPr/>
            <p:nvPr/>
          </p:nvSpPr>
          <p:spPr>
            <a:xfrm>
              <a:off x="8818913" y="3849342"/>
              <a:ext cx="790575" cy="939800"/>
            </a:xfrm>
            <a:custGeom>
              <a:avLst/>
              <a:gdLst/>
              <a:ahLst/>
              <a:cxnLst/>
              <a:rect l="l" t="t" r="r" b="b"/>
              <a:pathLst>
                <a:path w="790575" h="939800">
                  <a:moveTo>
                    <a:pt x="0" y="0"/>
                  </a:moveTo>
                  <a:lnTo>
                    <a:pt x="0" y="864903"/>
                  </a:lnTo>
                  <a:lnTo>
                    <a:pt x="5877" y="894013"/>
                  </a:lnTo>
                  <a:lnTo>
                    <a:pt x="21904" y="917785"/>
                  </a:lnTo>
                  <a:lnTo>
                    <a:pt x="45672" y="933813"/>
                  </a:lnTo>
                  <a:lnTo>
                    <a:pt x="74774" y="939690"/>
                  </a:lnTo>
                  <a:lnTo>
                    <a:pt x="790543" y="939690"/>
                  </a:lnTo>
                </a:path>
              </a:pathLst>
            </a:custGeom>
            <a:ln w="11723">
              <a:solidFill>
                <a:srgbClr val="000000"/>
              </a:solidFill>
            </a:ln>
          </p:spPr>
          <p:txBody>
            <a:bodyPr wrap="square" lIns="0" tIns="0" rIns="0" bIns="0" rtlCol="0"/>
            <a:lstStyle/>
            <a:p>
              <a:endParaRPr/>
            </a:p>
          </p:txBody>
        </p:sp>
        <p:sp>
          <p:nvSpPr>
            <p:cNvPr id="771" name="object 34"/>
            <p:cNvSpPr/>
            <p:nvPr/>
          </p:nvSpPr>
          <p:spPr>
            <a:xfrm>
              <a:off x="10259667" y="3848511"/>
              <a:ext cx="1276350" cy="549910"/>
            </a:xfrm>
            <a:custGeom>
              <a:avLst/>
              <a:gdLst/>
              <a:ahLst/>
              <a:cxnLst/>
              <a:rect l="l" t="t" r="r" b="b"/>
              <a:pathLst>
                <a:path w="1276350" h="549910">
                  <a:moveTo>
                    <a:pt x="0" y="0"/>
                  </a:moveTo>
                  <a:lnTo>
                    <a:pt x="0" y="262383"/>
                  </a:lnTo>
                  <a:lnTo>
                    <a:pt x="5877" y="291485"/>
                  </a:lnTo>
                  <a:lnTo>
                    <a:pt x="21904" y="315254"/>
                  </a:lnTo>
                  <a:lnTo>
                    <a:pt x="45672" y="331281"/>
                  </a:lnTo>
                  <a:lnTo>
                    <a:pt x="74774" y="337158"/>
                  </a:lnTo>
                  <a:lnTo>
                    <a:pt x="1201458" y="337158"/>
                  </a:lnTo>
                  <a:lnTo>
                    <a:pt x="1230554" y="343033"/>
                  </a:lnTo>
                  <a:lnTo>
                    <a:pt x="1254304" y="359057"/>
                  </a:lnTo>
                  <a:lnTo>
                    <a:pt x="1270303" y="382825"/>
                  </a:lnTo>
                  <a:lnTo>
                    <a:pt x="1276145" y="411933"/>
                  </a:lnTo>
                  <a:lnTo>
                    <a:pt x="1275994" y="549620"/>
                  </a:lnTo>
                </a:path>
              </a:pathLst>
            </a:custGeom>
            <a:ln w="11723">
              <a:solidFill>
                <a:srgbClr val="000000"/>
              </a:solidFill>
            </a:ln>
          </p:spPr>
          <p:txBody>
            <a:bodyPr wrap="square" lIns="0" tIns="0" rIns="0" bIns="0" rtlCol="0"/>
            <a:lstStyle/>
            <a:p>
              <a:endParaRPr/>
            </a:p>
          </p:txBody>
        </p:sp>
        <p:sp>
          <p:nvSpPr>
            <p:cNvPr id="772" name="object 35"/>
            <p:cNvSpPr/>
            <p:nvPr/>
          </p:nvSpPr>
          <p:spPr>
            <a:xfrm>
              <a:off x="11844996" y="3848511"/>
              <a:ext cx="1148715" cy="617855"/>
            </a:xfrm>
            <a:custGeom>
              <a:avLst/>
              <a:gdLst/>
              <a:ahLst/>
              <a:cxnLst/>
              <a:rect l="l" t="t" r="r" b="b"/>
              <a:pathLst>
                <a:path w="1148715" h="617854">
                  <a:moveTo>
                    <a:pt x="0" y="0"/>
                  </a:moveTo>
                  <a:lnTo>
                    <a:pt x="0" y="318348"/>
                  </a:lnTo>
                  <a:lnTo>
                    <a:pt x="5877" y="347450"/>
                  </a:lnTo>
                  <a:lnTo>
                    <a:pt x="21904" y="371219"/>
                  </a:lnTo>
                  <a:lnTo>
                    <a:pt x="45672" y="387245"/>
                  </a:lnTo>
                  <a:lnTo>
                    <a:pt x="74774" y="393123"/>
                  </a:lnTo>
                  <a:lnTo>
                    <a:pt x="1073483" y="393123"/>
                  </a:lnTo>
                  <a:lnTo>
                    <a:pt x="1102586" y="398998"/>
                  </a:lnTo>
                  <a:lnTo>
                    <a:pt x="1126340" y="415022"/>
                  </a:lnTo>
                  <a:lnTo>
                    <a:pt x="1142340" y="438790"/>
                  </a:lnTo>
                  <a:lnTo>
                    <a:pt x="1148182" y="467897"/>
                  </a:lnTo>
                  <a:lnTo>
                    <a:pt x="1148044" y="617346"/>
                  </a:lnTo>
                </a:path>
              </a:pathLst>
            </a:custGeom>
            <a:ln w="11723">
              <a:solidFill>
                <a:srgbClr val="000000"/>
              </a:solidFill>
            </a:ln>
          </p:spPr>
          <p:txBody>
            <a:bodyPr wrap="square" lIns="0" tIns="0" rIns="0" bIns="0" rtlCol="0"/>
            <a:lstStyle/>
            <a:p>
              <a:endParaRPr/>
            </a:p>
          </p:txBody>
        </p:sp>
        <p:sp>
          <p:nvSpPr>
            <p:cNvPr id="773" name="object 36"/>
            <p:cNvSpPr/>
            <p:nvPr/>
          </p:nvSpPr>
          <p:spPr>
            <a:xfrm>
              <a:off x="7093072" y="3846849"/>
              <a:ext cx="1693545" cy="1916430"/>
            </a:xfrm>
            <a:custGeom>
              <a:avLst/>
              <a:gdLst/>
              <a:ahLst/>
              <a:cxnLst/>
              <a:rect l="l" t="t" r="r" b="b"/>
              <a:pathLst>
                <a:path w="1693545" h="1916429">
                  <a:moveTo>
                    <a:pt x="0" y="0"/>
                  </a:moveTo>
                  <a:lnTo>
                    <a:pt x="0" y="954555"/>
                  </a:lnTo>
                  <a:lnTo>
                    <a:pt x="5877" y="983664"/>
                  </a:lnTo>
                  <a:lnTo>
                    <a:pt x="21904" y="1007436"/>
                  </a:lnTo>
                  <a:lnTo>
                    <a:pt x="45672" y="1023464"/>
                  </a:lnTo>
                  <a:lnTo>
                    <a:pt x="74774" y="1029342"/>
                  </a:lnTo>
                  <a:lnTo>
                    <a:pt x="1618153" y="1029342"/>
                  </a:lnTo>
                  <a:lnTo>
                    <a:pt x="1647256" y="1035218"/>
                  </a:lnTo>
                  <a:lnTo>
                    <a:pt x="1671024" y="1051241"/>
                  </a:lnTo>
                  <a:lnTo>
                    <a:pt x="1687051" y="1075009"/>
                  </a:lnTo>
                  <a:lnTo>
                    <a:pt x="1692928" y="1104117"/>
                  </a:lnTo>
                  <a:lnTo>
                    <a:pt x="1692928" y="1916021"/>
                  </a:lnTo>
                </a:path>
              </a:pathLst>
            </a:custGeom>
            <a:ln w="11723">
              <a:solidFill>
                <a:srgbClr val="000000"/>
              </a:solidFill>
            </a:ln>
          </p:spPr>
          <p:txBody>
            <a:bodyPr wrap="square" lIns="0" tIns="0" rIns="0" bIns="0" rtlCol="0"/>
            <a:lstStyle/>
            <a:p>
              <a:endParaRPr/>
            </a:p>
          </p:txBody>
        </p:sp>
        <p:sp>
          <p:nvSpPr>
            <p:cNvPr id="774" name="object 37"/>
            <p:cNvSpPr/>
            <p:nvPr/>
          </p:nvSpPr>
          <p:spPr>
            <a:xfrm>
              <a:off x="7069168" y="3842868"/>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75" name="object 38"/>
            <p:cNvSpPr/>
            <p:nvPr/>
          </p:nvSpPr>
          <p:spPr>
            <a:xfrm>
              <a:off x="8154719" y="3843041"/>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76" name="object 39"/>
            <p:cNvSpPr/>
            <p:nvPr/>
          </p:nvSpPr>
          <p:spPr>
            <a:xfrm>
              <a:off x="8484997" y="3843041"/>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77" name="object 40"/>
            <p:cNvSpPr/>
            <p:nvPr/>
          </p:nvSpPr>
          <p:spPr>
            <a:xfrm>
              <a:off x="8794500" y="3843041"/>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78" name="object 41"/>
            <p:cNvSpPr/>
            <p:nvPr/>
          </p:nvSpPr>
          <p:spPr>
            <a:xfrm>
              <a:off x="9935721" y="3843041"/>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79" name="object 42"/>
            <p:cNvSpPr/>
            <p:nvPr/>
          </p:nvSpPr>
          <p:spPr>
            <a:xfrm>
              <a:off x="10235670" y="3843041"/>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80" name="object 43"/>
            <p:cNvSpPr/>
            <p:nvPr/>
          </p:nvSpPr>
          <p:spPr>
            <a:xfrm>
              <a:off x="10894562" y="3843019"/>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81" name="object 44"/>
            <p:cNvSpPr/>
            <p:nvPr/>
          </p:nvSpPr>
          <p:spPr>
            <a:xfrm>
              <a:off x="11214037" y="3843435"/>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82" name="object 45"/>
            <p:cNvSpPr/>
            <p:nvPr/>
          </p:nvSpPr>
          <p:spPr>
            <a:xfrm>
              <a:off x="11511910" y="3842948"/>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83" name="object 46"/>
            <p:cNvSpPr/>
            <p:nvPr/>
          </p:nvSpPr>
          <p:spPr>
            <a:xfrm>
              <a:off x="11821531" y="3842948"/>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84" name="object 47"/>
            <p:cNvSpPr/>
            <p:nvPr/>
          </p:nvSpPr>
          <p:spPr>
            <a:xfrm>
              <a:off x="12684644" y="3843604"/>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85" name="object 48"/>
            <p:cNvSpPr/>
            <p:nvPr/>
          </p:nvSpPr>
          <p:spPr>
            <a:xfrm>
              <a:off x="12969044" y="3843604"/>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786" name="object 49"/>
            <p:cNvSpPr/>
            <p:nvPr/>
          </p:nvSpPr>
          <p:spPr>
            <a:xfrm>
              <a:off x="8178300" y="3849342"/>
              <a:ext cx="499745" cy="1027430"/>
            </a:xfrm>
            <a:custGeom>
              <a:avLst/>
              <a:gdLst/>
              <a:ahLst/>
              <a:cxnLst/>
              <a:rect l="l" t="t" r="r" b="b"/>
              <a:pathLst>
                <a:path w="499745" h="1027429">
                  <a:moveTo>
                    <a:pt x="0" y="0"/>
                  </a:moveTo>
                  <a:lnTo>
                    <a:pt x="0" y="943837"/>
                  </a:lnTo>
                  <a:lnTo>
                    <a:pt x="6530" y="976179"/>
                  </a:lnTo>
                  <a:lnTo>
                    <a:pt x="24338" y="1002591"/>
                  </a:lnTo>
                  <a:lnTo>
                    <a:pt x="50750" y="1020399"/>
                  </a:lnTo>
                  <a:lnTo>
                    <a:pt x="83092" y="1026929"/>
                  </a:lnTo>
                  <a:lnTo>
                    <a:pt x="499121" y="1026929"/>
                  </a:lnTo>
                </a:path>
              </a:pathLst>
            </a:custGeom>
            <a:ln w="11723">
              <a:solidFill>
                <a:srgbClr val="000000"/>
              </a:solidFill>
            </a:ln>
          </p:spPr>
          <p:txBody>
            <a:bodyPr wrap="square" lIns="0" tIns="0" rIns="0" bIns="0" rtlCol="0"/>
            <a:lstStyle/>
            <a:p>
              <a:endParaRPr/>
            </a:p>
          </p:txBody>
        </p:sp>
        <p:sp>
          <p:nvSpPr>
            <p:cNvPr id="787" name="object 50"/>
            <p:cNvSpPr/>
            <p:nvPr/>
          </p:nvSpPr>
          <p:spPr>
            <a:xfrm>
              <a:off x="11535741" y="3848511"/>
              <a:ext cx="0" cy="1229995"/>
            </a:xfrm>
            <a:custGeom>
              <a:avLst/>
              <a:gdLst/>
              <a:ahLst/>
              <a:cxnLst/>
              <a:rect l="l" t="t" r="r" b="b"/>
              <a:pathLst>
                <a:path h="1229995">
                  <a:moveTo>
                    <a:pt x="0" y="0"/>
                  </a:moveTo>
                  <a:lnTo>
                    <a:pt x="0" y="1229704"/>
                  </a:lnTo>
                </a:path>
              </a:pathLst>
            </a:custGeom>
            <a:ln w="11723">
              <a:solidFill>
                <a:srgbClr val="000000"/>
              </a:solidFill>
            </a:ln>
          </p:spPr>
          <p:txBody>
            <a:bodyPr wrap="square" lIns="0" tIns="0" rIns="0" bIns="0" rtlCol="0"/>
            <a:lstStyle/>
            <a:p>
              <a:endParaRPr/>
            </a:p>
          </p:txBody>
        </p:sp>
        <p:sp>
          <p:nvSpPr>
            <p:cNvPr id="788" name="object 51"/>
            <p:cNvSpPr/>
            <p:nvPr/>
          </p:nvSpPr>
          <p:spPr>
            <a:xfrm>
              <a:off x="12992865" y="3848511"/>
              <a:ext cx="0" cy="1229995"/>
            </a:xfrm>
            <a:custGeom>
              <a:avLst/>
              <a:gdLst/>
              <a:ahLst/>
              <a:cxnLst/>
              <a:rect l="l" t="t" r="r" b="b"/>
              <a:pathLst>
                <a:path h="1229995">
                  <a:moveTo>
                    <a:pt x="0" y="0"/>
                  </a:moveTo>
                  <a:lnTo>
                    <a:pt x="0" y="1229918"/>
                  </a:lnTo>
                </a:path>
              </a:pathLst>
            </a:custGeom>
            <a:ln w="11723">
              <a:solidFill>
                <a:srgbClr val="000000"/>
              </a:solidFill>
            </a:ln>
          </p:spPr>
          <p:txBody>
            <a:bodyPr wrap="square" lIns="0" tIns="0" rIns="0" bIns="0" rtlCol="0"/>
            <a:lstStyle/>
            <a:p>
              <a:endParaRPr/>
            </a:p>
          </p:txBody>
        </p:sp>
        <p:sp>
          <p:nvSpPr>
            <p:cNvPr id="789" name="object 52"/>
            <p:cNvSpPr/>
            <p:nvPr/>
          </p:nvSpPr>
          <p:spPr>
            <a:xfrm>
              <a:off x="9662722" y="4788287"/>
              <a:ext cx="1042035" cy="1421765"/>
            </a:xfrm>
            <a:custGeom>
              <a:avLst/>
              <a:gdLst/>
              <a:ahLst/>
              <a:cxnLst/>
              <a:rect l="l" t="t" r="r" b="b"/>
              <a:pathLst>
                <a:path w="1042034" h="1421764">
                  <a:moveTo>
                    <a:pt x="0" y="0"/>
                  </a:moveTo>
                  <a:lnTo>
                    <a:pt x="717854" y="0"/>
                  </a:lnTo>
                  <a:lnTo>
                    <a:pt x="746961" y="5877"/>
                  </a:lnTo>
                  <a:lnTo>
                    <a:pt x="770728" y="21904"/>
                  </a:lnTo>
                  <a:lnTo>
                    <a:pt x="786748" y="45672"/>
                  </a:lnTo>
                  <a:lnTo>
                    <a:pt x="792616" y="74774"/>
                  </a:lnTo>
                  <a:lnTo>
                    <a:pt x="792340" y="1346773"/>
                  </a:lnTo>
                  <a:lnTo>
                    <a:pt x="798208" y="1375881"/>
                  </a:lnTo>
                  <a:lnTo>
                    <a:pt x="814228" y="1399649"/>
                  </a:lnTo>
                  <a:lnTo>
                    <a:pt x="837995" y="1415672"/>
                  </a:lnTo>
                  <a:lnTo>
                    <a:pt x="867102" y="1421548"/>
                  </a:lnTo>
                  <a:lnTo>
                    <a:pt x="1041417" y="1421548"/>
                  </a:lnTo>
                </a:path>
              </a:pathLst>
            </a:custGeom>
            <a:ln w="11723">
              <a:solidFill>
                <a:srgbClr val="000000"/>
              </a:solidFill>
            </a:ln>
          </p:spPr>
          <p:txBody>
            <a:bodyPr wrap="square" lIns="0" tIns="0" rIns="0" bIns="0" rtlCol="0"/>
            <a:lstStyle/>
            <a:p>
              <a:endParaRPr/>
            </a:p>
          </p:txBody>
        </p:sp>
        <p:sp>
          <p:nvSpPr>
            <p:cNvPr id="790" name="object 53"/>
            <p:cNvSpPr/>
            <p:nvPr/>
          </p:nvSpPr>
          <p:spPr>
            <a:xfrm>
              <a:off x="8843793" y="4490387"/>
              <a:ext cx="80645" cy="0"/>
            </a:xfrm>
            <a:custGeom>
              <a:avLst/>
              <a:gdLst/>
              <a:ahLst/>
              <a:cxnLst/>
              <a:rect l="l" t="t" r="r" b="b"/>
              <a:pathLst>
                <a:path w="80645">
                  <a:moveTo>
                    <a:pt x="0" y="0"/>
                  </a:moveTo>
                  <a:lnTo>
                    <a:pt x="80592" y="0"/>
                  </a:lnTo>
                </a:path>
              </a:pathLst>
            </a:custGeom>
            <a:ln w="11723">
              <a:solidFill>
                <a:srgbClr val="000000"/>
              </a:solidFill>
              <a:prstDash val="sysDash"/>
            </a:ln>
          </p:spPr>
          <p:txBody>
            <a:bodyPr wrap="square" lIns="0" tIns="0" rIns="0" bIns="0" rtlCol="0"/>
            <a:lstStyle/>
            <a:p>
              <a:endParaRPr/>
            </a:p>
          </p:txBody>
        </p:sp>
        <p:sp>
          <p:nvSpPr>
            <p:cNvPr id="791" name="object 54"/>
            <p:cNvSpPr/>
            <p:nvPr/>
          </p:nvSpPr>
          <p:spPr>
            <a:xfrm>
              <a:off x="9660138" y="4345011"/>
              <a:ext cx="280670" cy="0"/>
            </a:xfrm>
            <a:custGeom>
              <a:avLst/>
              <a:gdLst/>
              <a:ahLst/>
              <a:cxnLst/>
              <a:rect l="l" t="t" r="r" b="b"/>
              <a:pathLst>
                <a:path w="280670">
                  <a:moveTo>
                    <a:pt x="0" y="0"/>
                  </a:moveTo>
                  <a:lnTo>
                    <a:pt x="280427" y="0"/>
                  </a:lnTo>
                </a:path>
              </a:pathLst>
            </a:custGeom>
            <a:ln w="11723">
              <a:solidFill>
                <a:srgbClr val="000000"/>
              </a:solidFill>
              <a:prstDash val="sysDash"/>
            </a:ln>
          </p:spPr>
          <p:txBody>
            <a:bodyPr wrap="square" lIns="0" tIns="0" rIns="0" bIns="0" rtlCol="0"/>
            <a:lstStyle/>
            <a:p>
              <a:endParaRPr/>
            </a:p>
          </p:txBody>
        </p:sp>
        <p:sp>
          <p:nvSpPr>
            <p:cNvPr id="792" name="object 55"/>
            <p:cNvSpPr/>
            <p:nvPr/>
          </p:nvSpPr>
          <p:spPr>
            <a:xfrm>
              <a:off x="9662215" y="4490416"/>
              <a:ext cx="278765" cy="0"/>
            </a:xfrm>
            <a:custGeom>
              <a:avLst/>
              <a:gdLst/>
              <a:ahLst/>
              <a:cxnLst/>
              <a:rect l="l" t="t" r="r" b="b"/>
              <a:pathLst>
                <a:path w="278765">
                  <a:moveTo>
                    <a:pt x="0" y="0"/>
                  </a:moveTo>
                  <a:lnTo>
                    <a:pt x="278341" y="0"/>
                  </a:lnTo>
                </a:path>
              </a:pathLst>
            </a:custGeom>
            <a:ln w="11723">
              <a:solidFill>
                <a:srgbClr val="000000"/>
              </a:solidFill>
              <a:prstDash val="sysDash"/>
            </a:ln>
          </p:spPr>
          <p:txBody>
            <a:bodyPr wrap="square" lIns="0" tIns="0" rIns="0" bIns="0" rtlCol="0"/>
            <a:lstStyle/>
            <a:p>
              <a:endParaRPr/>
            </a:p>
          </p:txBody>
        </p:sp>
        <p:sp>
          <p:nvSpPr>
            <p:cNvPr id="793" name="object 56"/>
            <p:cNvSpPr/>
            <p:nvPr/>
          </p:nvSpPr>
          <p:spPr>
            <a:xfrm>
              <a:off x="9050438" y="4345011"/>
              <a:ext cx="522605" cy="0"/>
            </a:xfrm>
            <a:custGeom>
              <a:avLst/>
              <a:gdLst/>
              <a:ahLst/>
              <a:cxnLst/>
              <a:rect l="l" t="t" r="r" b="b"/>
              <a:pathLst>
                <a:path w="522604">
                  <a:moveTo>
                    <a:pt x="522405" y="0"/>
                  </a:moveTo>
                  <a:lnTo>
                    <a:pt x="0" y="0"/>
                  </a:lnTo>
                </a:path>
              </a:pathLst>
            </a:custGeom>
            <a:ln w="11723">
              <a:solidFill>
                <a:srgbClr val="000000"/>
              </a:solidFill>
              <a:prstDash val="sysDash"/>
            </a:ln>
          </p:spPr>
          <p:txBody>
            <a:bodyPr wrap="square" lIns="0" tIns="0" rIns="0" bIns="0" rtlCol="0"/>
            <a:lstStyle/>
            <a:p>
              <a:endParaRPr/>
            </a:p>
          </p:txBody>
        </p:sp>
        <p:sp>
          <p:nvSpPr>
            <p:cNvPr id="794" name="object 57"/>
            <p:cNvSpPr/>
            <p:nvPr/>
          </p:nvSpPr>
          <p:spPr>
            <a:xfrm>
              <a:off x="8951642" y="4356023"/>
              <a:ext cx="30480" cy="35560"/>
            </a:xfrm>
            <a:custGeom>
              <a:avLst/>
              <a:gdLst/>
              <a:ahLst/>
              <a:cxnLst/>
              <a:rect l="l" t="t" r="r" b="b"/>
              <a:pathLst>
                <a:path w="30479" h="35560">
                  <a:moveTo>
                    <a:pt x="30030" y="0"/>
                  </a:moveTo>
                  <a:lnTo>
                    <a:pt x="20553" y="6894"/>
                  </a:lnTo>
                  <a:lnTo>
                    <a:pt x="12282" y="15159"/>
                  </a:lnTo>
                  <a:lnTo>
                    <a:pt x="5377" y="24631"/>
                  </a:lnTo>
                  <a:lnTo>
                    <a:pt x="0" y="35144"/>
                  </a:lnTo>
                </a:path>
              </a:pathLst>
            </a:custGeom>
            <a:ln w="11723">
              <a:solidFill>
                <a:srgbClr val="000000"/>
              </a:solidFill>
              <a:prstDash val="sysDash"/>
            </a:ln>
          </p:spPr>
          <p:txBody>
            <a:bodyPr wrap="square" lIns="0" tIns="0" rIns="0" bIns="0" rtlCol="0"/>
            <a:lstStyle/>
            <a:p>
              <a:endParaRPr/>
            </a:p>
          </p:txBody>
        </p:sp>
        <p:sp>
          <p:nvSpPr>
            <p:cNvPr id="795" name="object 58"/>
            <p:cNvSpPr/>
            <p:nvPr/>
          </p:nvSpPr>
          <p:spPr>
            <a:xfrm>
              <a:off x="8945974" y="4455181"/>
              <a:ext cx="0" cy="41275"/>
            </a:xfrm>
            <a:custGeom>
              <a:avLst/>
              <a:gdLst/>
              <a:ahLst/>
              <a:cxnLst/>
              <a:rect l="l" t="t" r="r" b="b"/>
              <a:pathLst>
                <a:path h="41275">
                  <a:moveTo>
                    <a:pt x="0" y="0"/>
                  </a:moveTo>
                  <a:lnTo>
                    <a:pt x="0" y="41251"/>
                  </a:lnTo>
                </a:path>
              </a:pathLst>
            </a:custGeom>
            <a:ln w="11723">
              <a:solidFill>
                <a:srgbClr val="000000"/>
              </a:solidFill>
              <a:prstDash val="sysDash"/>
            </a:ln>
          </p:spPr>
          <p:txBody>
            <a:bodyPr wrap="square" lIns="0" tIns="0" rIns="0" bIns="0" rtlCol="0"/>
            <a:lstStyle/>
            <a:p>
              <a:endParaRPr/>
            </a:p>
          </p:txBody>
        </p:sp>
        <p:sp>
          <p:nvSpPr>
            <p:cNvPr id="796" name="object 59"/>
            <p:cNvSpPr/>
            <p:nvPr/>
          </p:nvSpPr>
          <p:spPr>
            <a:xfrm>
              <a:off x="8945974" y="4563370"/>
              <a:ext cx="0" cy="1170305"/>
            </a:xfrm>
            <a:custGeom>
              <a:avLst/>
              <a:gdLst/>
              <a:ahLst/>
              <a:cxnLst/>
              <a:rect l="l" t="t" r="r" b="b"/>
              <a:pathLst>
                <a:path h="1170304">
                  <a:moveTo>
                    <a:pt x="0" y="0"/>
                  </a:moveTo>
                  <a:lnTo>
                    <a:pt x="0" y="1169958"/>
                  </a:lnTo>
                </a:path>
              </a:pathLst>
            </a:custGeom>
            <a:ln w="11723">
              <a:solidFill>
                <a:srgbClr val="000000"/>
              </a:solidFill>
              <a:prstDash val="sysDash"/>
            </a:ln>
          </p:spPr>
          <p:txBody>
            <a:bodyPr wrap="square" lIns="0" tIns="0" rIns="0" bIns="0" rtlCol="0"/>
            <a:lstStyle/>
            <a:p>
              <a:endParaRPr/>
            </a:p>
          </p:txBody>
        </p:sp>
        <p:sp>
          <p:nvSpPr>
            <p:cNvPr id="797" name="object 60"/>
            <p:cNvSpPr/>
            <p:nvPr/>
          </p:nvSpPr>
          <p:spPr>
            <a:xfrm>
              <a:off x="8945977" y="4345011"/>
              <a:ext cx="668655" cy="1417955"/>
            </a:xfrm>
            <a:custGeom>
              <a:avLst/>
              <a:gdLst/>
              <a:ahLst/>
              <a:cxnLst/>
              <a:rect l="l" t="t" r="r" b="b"/>
              <a:pathLst>
                <a:path w="668654" h="1417954">
                  <a:moveTo>
                    <a:pt x="668461" y="0"/>
                  </a:moveTo>
                  <a:lnTo>
                    <a:pt x="650694" y="0"/>
                  </a:lnTo>
                </a:path>
                <a:path w="668654" h="1417954">
                  <a:moveTo>
                    <a:pt x="92554" y="0"/>
                  </a:moveTo>
                  <a:lnTo>
                    <a:pt x="74774" y="0"/>
                  </a:lnTo>
                  <a:lnTo>
                    <a:pt x="68768" y="0"/>
                  </a:lnTo>
                  <a:lnTo>
                    <a:pt x="62925" y="703"/>
                  </a:lnTo>
                  <a:lnTo>
                    <a:pt x="57321" y="2048"/>
                  </a:lnTo>
                </a:path>
                <a:path w="668654" h="1417954">
                  <a:moveTo>
                    <a:pt x="2048" y="57321"/>
                  </a:moveTo>
                  <a:lnTo>
                    <a:pt x="703" y="62925"/>
                  </a:lnTo>
                  <a:lnTo>
                    <a:pt x="0" y="68768"/>
                  </a:lnTo>
                  <a:lnTo>
                    <a:pt x="0" y="74774"/>
                  </a:lnTo>
                  <a:lnTo>
                    <a:pt x="0" y="90481"/>
                  </a:lnTo>
                </a:path>
                <a:path w="668654" h="1417954">
                  <a:moveTo>
                    <a:pt x="0" y="161272"/>
                  </a:moveTo>
                  <a:lnTo>
                    <a:pt x="0" y="176978"/>
                  </a:lnTo>
                  <a:lnTo>
                    <a:pt x="0" y="194683"/>
                  </a:lnTo>
                </a:path>
                <a:path w="668654" h="1417954">
                  <a:moveTo>
                    <a:pt x="0" y="1400150"/>
                  </a:moveTo>
                  <a:lnTo>
                    <a:pt x="0" y="1417854"/>
                  </a:lnTo>
                </a:path>
              </a:pathLst>
            </a:custGeom>
            <a:ln w="11723">
              <a:solidFill>
                <a:srgbClr val="000000"/>
              </a:solidFill>
            </a:ln>
          </p:spPr>
          <p:txBody>
            <a:bodyPr wrap="square" lIns="0" tIns="0" rIns="0" bIns="0" rtlCol="0"/>
            <a:lstStyle/>
            <a:p>
              <a:endParaRPr/>
            </a:p>
          </p:txBody>
        </p:sp>
        <p:sp>
          <p:nvSpPr>
            <p:cNvPr id="798" name="object 61"/>
            <p:cNvSpPr/>
            <p:nvPr/>
          </p:nvSpPr>
          <p:spPr>
            <a:xfrm>
              <a:off x="8967180" y="4490387"/>
              <a:ext cx="647700" cy="0"/>
            </a:xfrm>
            <a:custGeom>
              <a:avLst/>
              <a:gdLst/>
              <a:ahLst/>
              <a:cxnLst/>
              <a:rect l="l" t="t" r="r" b="b"/>
              <a:pathLst>
                <a:path w="647700">
                  <a:moveTo>
                    <a:pt x="0" y="0"/>
                  </a:moveTo>
                  <a:lnTo>
                    <a:pt x="647264" y="0"/>
                  </a:lnTo>
                </a:path>
              </a:pathLst>
            </a:custGeom>
            <a:ln w="11723">
              <a:solidFill>
                <a:srgbClr val="000000"/>
              </a:solidFill>
              <a:prstDash val="sysDash"/>
            </a:ln>
          </p:spPr>
          <p:txBody>
            <a:bodyPr wrap="square" lIns="0" tIns="0" rIns="0" bIns="0" rtlCol="0"/>
            <a:lstStyle/>
            <a:p>
              <a:endParaRPr/>
            </a:p>
          </p:txBody>
        </p:sp>
        <p:sp>
          <p:nvSpPr>
            <p:cNvPr id="799" name="object 62"/>
            <p:cNvSpPr/>
            <p:nvPr/>
          </p:nvSpPr>
          <p:spPr>
            <a:xfrm>
              <a:off x="10037905" y="4490416"/>
              <a:ext cx="1139190" cy="0"/>
            </a:xfrm>
            <a:custGeom>
              <a:avLst/>
              <a:gdLst/>
              <a:ahLst/>
              <a:cxnLst/>
              <a:rect l="l" t="t" r="r" b="b"/>
              <a:pathLst>
                <a:path w="1139190">
                  <a:moveTo>
                    <a:pt x="1138696" y="0"/>
                  </a:moveTo>
                  <a:lnTo>
                    <a:pt x="0" y="0"/>
                  </a:lnTo>
                </a:path>
              </a:pathLst>
            </a:custGeom>
            <a:ln w="11723">
              <a:solidFill>
                <a:srgbClr val="000000"/>
              </a:solidFill>
              <a:prstDash val="sysDash"/>
            </a:ln>
          </p:spPr>
          <p:txBody>
            <a:bodyPr wrap="square" lIns="0" tIns="0" rIns="0" bIns="0" rtlCol="0"/>
            <a:lstStyle/>
            <a:p>
              <a:endParaRPr/>
            </a:p>
          </p:txBody>
        </p:sp>
        <p:sp>
          <p:nvSpPr>
            <p:cNvPr id="800" name="object 63"/>
            <p:cNvSpPr/>
            <p:nvPr/>
          </p:nvSpPr>
          <p:spPr>
            <a:xfrm>
              <a:off x="9958887" y="3874960"/>
              <a:ext cx="0" cy="445770"/>
            </a:xfrm>
            <a:custGeom>
              <a:avLst/>
              <a:gdLst/>
              <a:ahLst/>
              <a:cxnLst/>
              <a:rect l="l" t="t" r="r" b="b"/>
              <a:pathLst>
                <a:path h="445770">
                  <a:moveTo>
                    <a:pt x="0" y="445167"/>
                  </a:moveTo>
                  <a:lnTo>
                    <a:pt x="0" y="0"/>
                  </a:lnTo>
                </a:path>
              </a:pathLst>
            </a:custGeom>
            <a:ln w="11723">
              <a:solidFill>
                <a:srgbClr val="000000"/>
              </a:solidFill>
              <a:prstDash val="sysDash"/>
            </a:ln>
          </p:spPr>
          <p:txBody>
            <a:bodyPr wrap="square" lIns="0" tIns="0" rIns="0" bIns="0" rtlCol="0"/>
            <a:lstStyle/>
            <a:p>
              <a:endParaRPr/>
            </a:p>
          </p:txBody>
        </p:sp>
        <p:sp>
          <p:nvSpPr>
            <p:cNvPr id="801" name="object 64"/>
            <p:cNvSpPr/>
            <p:nvPr/>
          </p:nvSpPr>
          <p:spPr>
            <a:xfrm>
              <a:off x="9958887" y="3846431"/>
              <a:ext cx="1257935" cy="644525"/>
            </a:xfrm>
            <a:custGeom>
              <a:avLst/>
              <a:gdLst/>
              <a:ahLst/>
              <a:cxnLst/>
              <a:rect l="l" t="t" r="r" b="b"/>
              <a:pathLst>
                <a:path w="1257934" h="644525">
                  <a:moveTo>
                    <a:pt x="1257913" y="643984"/>
                  </a:moveTo>
                  <a:lnTo>
                    <a:pt x="1240598" y="643984"/>
                  </a:lnTo>
                </a:path>
                <a:path w="1257934" h="644525">
                  <a:moveTo>
                    <a:pt x="67562" y="643984"/>
                  </a:moveTo>
                  <a:lnTo>
                    <a:pt x="50260" y="643984"/>
                  </a:lnTo>
                  <a:lnTo>
                    <a:pt x="42407" y="643984"/>
                  </a:lnTo>
                  <a:lnTo>
                    <a:pt x="34968" y="642187"/>
                  </a:lnTo>
                  <a:lnTo>
                    <a:pt x="28346" y="638971"/>
                  </a:lnTo>
                </a:path>
                <a:path w="1257934" h="644525">
                  <a:moveTo>
                    <a:pt x="5013" y="615637"/>
                  </a:moveTo>
                  <a:lnTo>
                    <a:pt x="1796" y="609016"/>
                  </a:lnTo>
                  <a:lnTo>
                    <a:pt x="0" y="601577"/>
                  </a:lnTo>
                  <a:lnTo>
                    <a:pt x="0" y="593724"/>
                  </a:lnTo>
                  <a:lnTo>
                    <a:pt x="0" y="570755"/>
                  </a:lnTo>
                </a:path>
                <a:path w="1257934" h="644525">
                  <a:moveTo>
                    <a:pt x="0" y="536528"/>
                  </a:moveTo>
                  <a:lnTo>
                    <a:pt x="0" y="513559"/>
                  </a:lnTo>
                  <a:lnTo>
                    <a:pt x="0" y="496370"/>
                  </a:lnTo>
                </a:path>
                <a:path w="1257934" h="644525">
                  <a:moveTo>
                    <a:pt x="0" y="17201"/>
                  </a:moveTo>
                  <a:lnTo>
                    <a:pt x="0" y="0"/>
                  </a:lnTo>
                </a:path>
              </a:pathLst>
            </a:custGeom>
            <a:ln w="11723">
              <a:solidFill>
                <a:srgbClr val="000000"/>
              </a:solidFill>
            </a:ln>
          </p:spPr>
          <p:txBody>
            <a:bodyPr wrap="square" lIns="0" tIns="0" rIns="0" bIns="0" rtlCol="0"/>
            <a:lstStyle/>
            <a:p>
              <a:endParaRPr/>
            </a:p>
          </p:txBody>
        </p:sp>
        <p:sp>
          <p:nvSpPr>
            <p:cNvPr id="802" name="object 65"/>
            <p:cNvSpPr/>
            <p:nvPr/>
          </p:nvSpPr>
          <p:spPr>
            <a:xfrm>
              <a:off x="12527060" y="4593713"/>
              <a:ext cx="0" cy="445134"/>
            </a:xfrm>
            <a:custGeom>
              <a:avLst/>
              <a:gdLst/>
              <a:ahLst/>
              <a:cxnLst/>
              <a:rect l="l" t="t" r="r" b="b"/>
              <a:pathLst>
                <a:path h="445135">
                  <a:moveTo>
                    <a:pt x="0" y="445067"/>
                  </a:moveTo>
                  <a:lnTo>
                    <a:pt x="0" y="0"/>
                  </a:lnTo>
                </a:path>
              </a:pathLst>
            </a:custGeom>
            <a:ln w="11723">
              <a:solidFill>
                <a:srgbClr val="000000"/>
              </a:solidFill>
              <a:prstDash val="sysDash"/>
            </a:ln>
          </p:spPr>
          <p:txBody>
            <a:bodyPr wrap="square" lIns="0" tIns="0" rIns="0" bIns="0" rtlCol="0"/>
            <a:lstStyle/>
            <a:p>
              <a:endParaRPr/>
            </a:p>
          </p:txBody>
        </p:sp>
        <p:sp>
          <p:nvSpPr>
            <p:cNvPr id="803" name="object 66"/>
            <p:cNvSpPr/>
            <p:nvPr/>
          </p:nvSpPr>
          <p:spPr>
            <a:xfrm>
              <a:off x="12480902" y="4496083"/>
              <a:ext cx="35560" cy="30480"/>
            </a:xfrm>
            <a:custGeom>
              <a:avLst/>
              <a:gdLst/>
              <a:ahLst/>
              <a:cxnLst/>
              <a:rect l="l" t="t" r="r" b="b"/>
              <a:pathLst>
                <a:path w="35559" h="30479">
                  <a:moveTo>
                    <a:pt x="35144" y="30030"/>
                  </a:moveTo>
                  <a:lnTo>
                    <a:pt x="28250" y="20553"/>
                  </a:lnTo>
                  <a:lnTo>
                    <a:pt x="19984" y="12282"/>
                  </a:lnTo>
                  <a:lnTo>
                    <a:pt x="10513" y="5377"/>
                  </a:lnTo>
                  <a:lnTo>
                    <a:pt x="0" y="0"/>
                  </a:lnTo>
                </a:path>
              </a:pathLst>
            </a:custGeom>
            <a:ln w="11723">
              <a:solidFill>
                <a:srgbClr val="000000"/>
              </a:solidFill>
              <a:prstDash val="sysDash"/>
            </a:ln>
          </p:spPr>
          <p:txBody>
            <a:bodyPr wrap="square" lIns="0" tIns="0" rIns="0" bIns="0" rtlCol="0"/>
            <a:lstStyle/>
            <a:p>
              <a:endParaRPr/>
            </a:p>
          </p:txBody>
        </p:sp>
        <p:sp>
          <p:nvSpPr>
            <p:cNvPr id="804" name="object 67"/>
            <p:cNvSpPr/>
            <p:nvPr/>
          </p:nvSpPr>
          <p:spPr>
            <a:xfrm>
              <a:off x="12328771" y="4490416"/>
              <a:ext cx="89535" cy="0"/>
            </a:xfrm>
            <a:custGeom>
              <a:avLst/>
              <a:gdLst/>
              <a:ahLst/>
              <a:cxnLst/>
              <a:rect l="l" t="t" r="r" b="b"/>
              <a:pathLst>
                <a:path w="89534">
                  <a:moveTo>
                    <a:pt x="89387" y="0"/>
                  </a:moveTo>
                  <a:lnTo>
                    <a:pt x="0" y="0"/>
                  </a:lnTo>
                </a:path>
              </a:pathLst>
            </a:custGeom>
            <a:ln w="11723">
              <a:solidFill>
                <a:srgbClr val="000000"/>
              </a:solidFill>
              <a:prstDash val="sysDash"/>
            </a:ln>
          </p:spPr>
          <p:txBody>
            <a:bodyPr wrap="square" lIns="0" tIns="0" rIns="0" bIns="0" rtlCol="0"/>
            <a:lstStyle/>
            <a:p>
              <a:endParaRPr/>
            </a:p>
          </p:txBody>
        </p:sp>
        <p:sp>
          <p:nvSpPr>
            <p:cNvPr id="805" name="object 68"/>
            <p:cNvSpPr/>
            <p:nvPr/>
          </p:nvSpPr>
          <p:spPr>
            <a:xfrm>
              <a:off x="11616840" y="4490416"/>
              <a:ext cx="645795" cy="0"/>
            </a:xfrm>
            <a:custGeom>
              <a:avLst/>
              <a:gdLst/>
              <a:ahLst/>
              <a:cxnLst/>
              <a:rect l="l" t="t" r="r" b="b"/>
              <a:pathLst>
                <a:path w="645795">
                  <a:moveTo>
                    <a:pt x="645341" y="0"/>
                  </a:moveTo>
                  <a:lnTo>
                    <a:pt x="0" y="0"/>
                  </a:lnTo>
                </a:path>
              </a:pathLst>
            </a:custGeom>
            <a:ln w="11723">
              <a:solidFill>
                <a:srgbClr val="000000"/>
              </a:solidFill>
              <a:prstDash val="sysDash"/>
            </a:ln>
          </p:spPr>
          <p:txBody>
            <a:bodyPr wrap="square" lIns="0" tIns="0" rIns="0" bIns="0" rtlCol="0"/>
            <a:lstStyle/>
            <a:p>
              <a:endParaRPr/>
            </a:p>
          </p:txBody>
        </p:sp>
        <p:sp>
          <p:nvSpPr>
            <p:cNvPr id="806" name="object 69"/>
            <p:cNvSpPr/>
            <p:nvPr/>
          </p:nvSpPr>
          <p:spPr>
            <a:xfrm>
              <a:off x="11586955" y="4490415"/>
              <a:ext cx="940435" cy="588645"/>
            </a:xfrm>
            <a:custGeom>
              <a:avLst/>
              <a:gdLst/>
              <a:ahLst/>
              <a:cxnLst/>
              <a:rect l="l" t="t" r="r" b="b"/>
              <a:pathLst>
                <a:path w="940434" h="588645">
                  <a:moveTo>
                    <a:pt x="940105" y="588220"/>
                  </a:moveTo>
                  <a:lnTo>
                    <a:pt x="940105" y="571031"/>
                  </a:lnTo>
                </a:path>
                <a:path w="940434" h="588645">
                  <a:moveTo>
                    <a:pt x="940105" y="91976"/>
                  </a:moveTo>
                  <a:lnTo>
                    <a:pt x="940105" y="74774"/>
                  </a:lnTo>
                  <a:lnTo>
                    <a:pt x="940105" y="68768"/>
                  </a:lnTo>
                  <a:lnTo>
                    <a:pt x="939401" y="62925"/>
                  </a:lnTo>
                  <a:lnTo>
                    <a:pt x="938057" y="57321"/>
                  </a:lnTo>
                </a:path>
                <a:path w="940434" h="588645">
                  <a:moveTo>
                    <a:pt x="882783" y="2048"/>
                  </a:moveTo>
                  <a:lnTo>
                    <a:pt x="877179" y="703"/>
                  </a:lnTo>
                  <a:lnTo>
                    <a:pt x="871336" y="0"/>
                  </a:lnTo>
                  <a:lnTo>
                    <a:pt x="865330" y="0"/>
                  </a:lnTo>
                  <a:lnTo>
                    <a:pt x="850039" y="0"/>
                  </a:lnTo>
                </a:path>
                <a:path w="940434" h="588645">
                  <a:moveTo>
                    <a:pt x="732392" y="0"/>
                  </a:moveTo>
                  <a:lnTo>
                    <a:pt x="717113" y="0"/>
                  </a:lnTo>
                  <a:lnTo>
                    <a:pt x="699245" y="0"/>
                  </a:lnTo>
                </a:path>
                <a:path w="940434" h="588645">
                  <a:moveTo>
                    <a:pt x="17880" y="0"/>
                  </a:moveTo>
                  <a:lnTo>
                    <a:pt x="0" y="0"/>
                  </a:lnTo>
                </a:path>
              </a:pathLst>
            </a:custGeom>
            <a:ln w="11723">
              <a:solidFill>
                <a:srgbClr val="000000"/>
              </a:solidFill>
            </a:ln>
          </p:spPr>
          <p:txBody>
            <a:bodyPr wrap="square" lIns="0" tIns="0" rIns="0" bIns="0" rtlCol="0"/>
            <a:lstStyle/>
            <a:p>
              <a:endParaRPr/>
            </a:p>
          </p:txBody>
        </p:sp>
        <p:sp>
          <p:nvSpPr>
            <p:cNvPr id="807" name="object 70"/>
            <p:cNvSpPr/>
            <p:nvPr/>
          </p:nvSpPr>
          <p:spPr>
            <a:xfrm>
              <a:off x="9959016" y="4651875"/>
              <a:ext cx="36195" cy="24130"/>
            </a:xfrm>
            <a:custGeom>
              <a:avLst/>
              <a:gdLst/>
              <a:ahLst/>
              <a:cxnLst/>
              <a:rect l="l" t="t" r="r" b="b"/>
              <a:pathLst>
                <a:path w="36195" h="24129">
                  <a:moveTo>
                    <a:pt x="0" y="23898"/>
                  </a:moveTo>
                  <a:lnTo>
                    <a:pt x="7100" y="16275"/>
                  </a:lnTo>
                  <a:lnTo>
                    <a:pt x="15500" y="9664"/>
                  </a:lnTo>
                  <a:lnTo>
                    <a:pt x="25043" y="4195"/>
                  </a:lnTo>
                  <a:lnTo>
                    <a:pt x="35571" y="0"/>
                  </a:lnTo>
                </a:path>
              </a:pathLst>
            </a:custGeom>
            <a:ln w="11723">
              <a:solidFill>
                <a:srgbClr val="000000"/>
              </a:solidFill>
              <a:prstDash val="sysDash"/>
            </a:ln>
          </p:spPr>
          <p:txBody>
            <a:bodyPr wrap="square" lIns="0" tIns="0" rIns="0" bIns="0" rtlCol="0"/>
            <a:lstStyle/>
            <a:p>
              <a:endParaRPr/>
            </a:p>
          </p:txBody>
        </p:sp>
        <p:sp>
          <p:nvSpPr>
            <p:cNvPr id="808" name="object 71"/>
            <p:cNvSpPr/>
            <p:nvPr/>
          </p:nvSpPr>
          <p:spPr>
            <a:xfrm>
              <a:off x="10056747" y="4647786"/>
              <a:ext cx="92710" cy="0"/>
            </a:xfrm>
            <a:custGeom>
              <a:avLst/>
              <a:gdLst/>
              <a:ahLst/>
              <a:cxnLst/>
              <a:rect l="l" t="t" r="r" b="b"/>
              <a:pathLst>
                <a:path w="92709">
                  <a:moveTo>
                    <a:pt x="0" y="0"/>
                  </a:moveTo>
                  <a:lnTo>
                    <a:pt x="92705" y="0"/>
                  </a:lnTo>
                </a:path>
              </a:pathLst>
            </a:custGeom>
            <a:ln w="11723">
              <a:solidFill>
                <a:srgbClr val="000000"/>
              </a:solidFill>
              <a:prstDash val="sysDash"/>
            </a:ln>
          </p:spPr>
          <p:txBody>
            <a:bodyPr wrap="square" lIns="0" tIns="0" rIns="0" bIns="0" rtlCol="0"/>
            <a:lstStyle/>
            <a:p>
              <a:endParaRPr/>
            </a:p>
          </p:txBody>
        </p:sp>
        <p:sp>
          <p:nvSpPr>
            <p:cNvPr id="809" name="object 72"/>
            <p:cNvSpPr/>
            <p:nvPr/>
          </p:nvSpPr>
          <p:spPr>
            <a:xfrm>
              <a:off x="10215760" y="4647800"/>
              <a:ext cx="918844" cy="635"/>
            </a:xfrm>
            <a:custGeom>
              <a:avLst/>
              <a:gdLst/>
              <a:ahLst/>
              <a:cxnLst/>
              <a:rect l="l" t="t" r="r" b="b"/>
              <a:pathLst>
                <a:path w="918845" h="635">
                  <a:moveTo>
                    <a:pt x="0" y="0"/>
                  </a:moveTo>
                  <a:lnTo>
                    <a:pt x="918342" y="326"/>
                  </a:lnTo>
                </a:path>
              </a:pathLst>
            </a:custGeom>
            <a:ln w="11723">
              <a:solidFill>
                <a:srgbClr val="000000"/>
              </a:solidFill>
              <a:prstDash val="sysDash"/>
            </a:ln>
          </p:spPr>
          <p:txBody>
            <a:bodyPr wrap="square" lIns="0" tIns="0" rIns="0" bIns="0" rtlCol="0"/>
            <a:lstStyle/>
            <a:p>
              <a:endParaRPr/>
            </a:p>
          </p:txBody>
        </p:sp>
        <p:sp>
          <p:nvSpPr>
            <p:cNvPr id="810" name="object 73"/>
            <p:cNvSpPr/>
            <p:nvPr/>
          </p:nvSpPr>
          <p:spPr>
            <a:xfrm>
              <a:off x="11202242" y="4602000"/>
              <a:ext cx="30480" cy="35560"/>
            </a:xfrm>
            <a:custGeom>
              <a:avLst/>
              <a:gdLst/>
              <a:ahLst/>
              <a:cxnLst/>
              <a:rect l="l" t="t" r="r" b="b"/>
              <a:pathLst>
                <a:path w="30479" h="35560">
                  <a:moveTo>
                    <a:pt x="0" y="35131"/>
                  </a:moveTo>
                  <a:lnTo>
                    <a:pt x="9478" y="28239"/>
                  </a:lnTo>
                  <a:lnTo>
                    <a:pt x="17752" y="19978"/>
                  </a:lnTo>
                  <a:lnTo>
                    <a:pt x="24657" y="10511"/>
                  </a:lnTo>
                  <a:lnTo>
                    <a:pt x="30030" y="0"/>
                  </a:lnTo>
                </a:path>
              </a:pathLst>
            </a:custGeom>
            <a:ln w="11723">
              <a:solidFill>
                <a:srgbClr val="000000"/>
              </a:solidFill>
              <a:prstDash val="sysDash"/>
            </a:ln>
          </p:spPr>
          <p:txBody>
            <a:bodyPr wrap="square" lIns="0" tIns="0" rIns="0" bIns="0" rtlCol="0"/>
            <a:lstStyle/>
            <a:p>
              <a:endParaRPr/>
            </a:p>
          </p:txBody>
        </p:sp>
        <p:sp>
          <p:nvSpPr>
            <p:cNvPr id="811" name="object 74"/>
            <p:cNvSpPr/>
            <p:nvPr/>
          </p:nvSpPr>
          <p:spPr>
            <a:xfrm>
              <a:off x="11237943" y="4247090"/>
              <a:ext cx="0" cy="285115"/>
            </a:xfrm>
            <a:custGeom>
              <a:avLst/>
              <a:gdLst/>
              <a:ahLst/>
              <a:cxnLst/>
              <a:rect l="l" t="t" r="r" b="b"/>
              <a:pathLst>
                <a:path h="285114">
                  <a:moveTo>
                    <a:pt x="0" y="284724"/>
                  </a:moveTo>
                  <a:lnTo>
                    <a:pt x="0" y="0"/>
                  </a:lnTo>
                </a:path>
              </a:pathLst>
            </a:custGeom>
            <a:ln w="11723">
              <a:solidFill>
                <a:srgbClr val="000000"/>
              </a:solidFill>
              <a:prstDash val="sysDash"/>
            </a:ln>
          </p:spPr>
          <p:txBody>
            <a:bodyPr wrap="square" lIns="0" tIns="0" rIns="0" bIns="0" rtlCol="0"/>
            <a:lstStyle/>
            <a:p>
              <a:endParaRPr/>
            </a:p>
          </p:txBody>
        </p:sp>
        <p:sp>
          <p:nvSpPr>
            <p:cNvPr id="812" name="object 75"/>
            <p:cNvSpPr/>
            <p:nvPr/>
          </p:nvSpPr>
          <p:spPr>
            <a:xfrm>
              <a:off x="11237943" y="3879254"/>
              <a:ext cx="0" cy="295275"/>
            </a:xfrm>
            <a:custGeom>
              <a:avLst/>
              <a:gdLst/>
              <a:ahLst/>
              <a:cxnLst/>
              <a:rect l="l" t="t" r="r" b="b"/>
              <a:pathLst>
                <a:path h="295275">
                  <a:moveTo>
                    <a:pt x="0" y="294989"/>
                  </a:moveTo>
                  <a:lnTo>
                    <a:pt x="0" y="0"/>
                  </a:lnTo>
                </a:path>
              </a:pathLst>
            </a:custGeom>
            <a:ln w="11723">
              <a:solidFill>
                <a:srgbClr val="000000"/>
              </a:solidFill>
              <a:prstDash val="sysDash"/>
            </a:ln>
          </p:spPr>
          <p:txBody>
            <a:bodyPr wrap="square" lIns="0" tIns="0" rIns="0" bIns="0" rtlCol="0"/>
            <a:lstStyle/>
            <a:p>
              <a:endParaRPr/>
            </a:p>
          </p:txBody>
        </p:sp>
        <p:sp>
          <p:nvSpPr>
            <p:cNvPr id="813" name="object 76"/>
            <p:cNvSpPr/>
            <p:nvPr/>
          </p:nvSpPr>
          <p:spPr>
            <a:xfrm>
              <a:off x="9946592" y="3848505"/>
              <a:ext cx="1291590" cy="925194"/>
            </a:xfrm>
            <a:custGeom>
              <a:avLst/>
              <a:gdLst/>
              <a:ahLst/>
              <a:cxnLst/>
              <a:rect l="l" t="t" r="r" b="b"/>
              <a:pathLst>
                <a:path w="1291590" h="925195">
                  <a:moveTo>
                    <a:pt x="201" y="924763"/>
                  </a:moveTo>
                  <a:lnTo>
                    <a:pt x="150" y="906142"/>
                  </a:lnTo>
                </a:path>
                <a:path w="1291590" h="925195">
                  <a:moveTo>
                    <a:pt x="75" y="880634"/>
                  </a:moveTo>
                  <a:lnTo>
                    <a:pt x="12" y="862026"/>
                  </a:lnTo>
                  <a:lnTo>
                    <a:pt x="0" y="856422"/>
                  </a:lnTo>
                  <a:lnTo>
                    <a:pt x="854" y="850993"/>
                  </a:lnTo>
                  <a:lnTo>
                    <a:pt x="2487" y="845829"/>
                  </a:lnTo>
                </a:path>
                <a:path w="1291590" h="925195">
                  <a:moveTo>
                    <a:pt x="58251" y="800783"/>
                  </a:moveTo>
                  <a:lnTo>
                    <a:pt x="63516" y="799803"/>
                  </a:lnTo>
                  <a:lnTo>
                    <a:pt x="68994" y="799276"/>
                  </a:lnTo>
                  <a:lnTo>
                    <a:pt x="74611" y="799276"/>
                  </a:lnTo>
                  <a:lnTo>
                    <a:pt x="90367" y="799276"/>
                  </a:lnTo>
                </a:path>
                <a:path w="1291590" h="925195">
                  <a:moveTo>
                    <a:pt x="212751" y="799276"/>
                  </a:moveTo>
                  <a:lnTo>
                    <a:pt x="228508" y="799276"/>
                  </a:lnTo>
                  <a:lnTo>
                    <a:pt x="245973" y="799288"/>
                  </a:lnTo>
                </a:path>
                <a:path w="1291590" h="925195">
                  <a:moveTo>
                    <a:pt x="1199109" y="799615"/>
                  </a:moveTo>
                  <a:lnTo>
                    <a:pt x="1216574" y="799628"/>
                  </a:lnTo>
                  <a:lnTo>
                    <a:pt x="1222580" y="799628"/>
                  </a:lnTo>
                  <a:lnTo>
                    <a:pt x="1228423" y="798924"/>
                  </a:lnTo>
                  <a:lnTo>
                    <a:pt x="1234027" y="797579"/>
                  </a:lnTo>
                </a:path>
                <a:path w="1291590" h="925195">
                  <a:moveTo>
                    <a:pt x="1289301" y="742331"/>
                  </a:moveTo>
                  <a:lnTo>
                    <a:pt x="1290645" y="736727"/>
                  </a:lnTo>
                  <a:lnTo>
                    <a:pt x="1291349" y="730884"/>
                  </a:lnTo>
                  <a:lnTo>
                    <a:pt x="1291349" y="724865"/>
                  </a:lnTo>
                  <a:lnTo>
                    <a:pt x="1291349" y="707111"/>
                  </a:lnTo>
                </a:path>
                <a:path w="1291590" h="925195">
                  <a:moveTo>
                    <a:pt x="1291349" y="386689"/>
                  </a:moveTo>
                  <a:lnTo>
                    <a:pt x="1291349" y="368922"/>
                  </a:lnTo>
                  <a:lnTo>
                    <a:pt x="1291349" y="350615"/>
                  </a:lnTo>
                </a:path>
                <a:path w="1291590" h="925195">
                  <a:moveTo>
                    <a:pt x="1291349" y="18307"/>
                  </a:moveTo>
                  <a:lnTo>
                    <a:pt x="1291349" y="0"/>
                  </a:lnTo>
                </a:path>
              </a:pathLst>
            </a:custGeom>
            <a:ln w="11723">
              <a:solidFill>
                <a:srgbClr val="000000"/>
              </a:solidFill>
            </a:ln>
          </p:spPr>
          <p:txBody>
            <a:bodyPr wrap="square" lIns="0" tIns="0" rIns="0" bIns="0" rtlCol="0"/>
            <a:lstStyle/>
            <a:p>
              <a:endParaRPr/>
            </a:p>
          </p:txBody>
        </p:sp>
        <p:sp>
          <p:nvSpPr>
            <p:cNvPr id="814" name="object 77"/>
            <p:cNvSpPr/>
            <p:nvPr/>
          </p:nvSpPr>
          <p:spPr>
            <a:xfrm>
              <a:off x="11757754" y="4742462"/>
              <a:ext cx="0" cy="293370"/>
            </a:xfrm>
            <a:custGeom>
              <a:avLst/>
              <a:gdLst/>
              <a:ahLst/>
              <a:cxnLst/>
              <a:rect l="l" t="t" r="r" b="b"/>
              <a:pathLst>
                <a:path h="293370">
                  <a:moveTo>
                    <a:pt x="0" y="292904"/>
                  </a:moveTo>
                  <a:lnTo>
                    <a:pt x="0" y="0"/>
                  </a:lnTo>
                </a:path>
              </a:pathLst>
            </a:custGeom>
            <a:ln w="11723">
              <a:solidFill>
                <a:srgbClr val="000000"/>
              </a:solidFill>
              <a:prstDash val="sysDash"/>
            </a:ln>
          </p:spPr>
          <p:txBody>
            <a:bodyPr wrap="square" lIns="0" tIns="0" rIns="0" bIns="0" rtlCol="0"/>
            <a:lstStyle/>
            <a:p>
              <a:endParaRPr/>
            </a:p>
          </p:txBody>
        </p:sp>
        <p:sp>
          <p:nvSpPr>
            <p:cNvPr id="815" name="object 78"/>
            <p:cNvSpPr/>
            <p:nvPr/>
          </p:nvSpPr>
          <p:spPr>
            <a:xfrm>
              <a:off x="11766761" y="4653886"/>
              <a:ext cx="29845" cy="26034"/>
            </a:xfrm>
            <a:custGeom>
              <a:avLst/>
              <a:gdLst/>
              <a:ahLst/>
              <a:cxnLst/>
              <a:rect l="l" t="t" r="r" b="b"/>
              <a:pathLst>
                <a:path w="29845" h="26035">
                  <a:moveTo>
                    <a:pt x="0" y="25620"/>
                  </a:moveTo>
                  <a:lnTo>
                    <a:pt x="5811" y="17522"/>
                  </a:lnTo>
                  <a:lnTo>
                    <a:pt x="12805" y="10458"/>
                  </a:lnTo>
                  <a:lnTo>
                    <a:pt x="20837" y="4570"/>
                  </a:lnTo>
                  <a:lnTo>
                    <a:pt x="29766" y="0"/>
                  </a:lnTo>
                </a:path>
              </a:pathLst>
            </a:custGeom>
            <a:ln w="11723">
              <a:solidFill>
                <a:srgbClr val="000000"/>
              </a:solidFill>
              <a:prstDash val="sysDash"/>
            </a:ln>
          </p:spPr>
          <p:txBody>
            <a:bodyPr wrap="square" lIns="0" tIns="0" rIns="0" bIns="0" rtlCol="0"/>
            <a:lstStyle/>
            <a:p>
              <a:endParaRPr/>
            </a:p>
          </p:txBody>
        </p:sp>
        <p:sp>
          <p:nvSpPr>
            <p:cNvPr id="816" name="object 79"/>
            <p:cNvSpPr/>
            <p:nvPr/>
          </p:nvSpPr>
          <p:spPr>
            <a:xfrm>
              <a:off x="11857305" y="4649114"/>
              <a:ext cx="43180" cy="0"/>
            </a:xfrm>
            <a:custGeom>
              <a:avLst/>
              <a:gdLst/>
              <a:ahLst/>
              <a:cxnLst/>
              <a:rect l="l" t="t" r="r" b="b"/>
              <a:pathLst>
                <a:path w="43179">
                  <a:moveTo>
                    <a:pt x="0" y="0"/>
                  </a:moveTo>
                  <a:lnTo>
                    <a:pt x="42582" y="0"/>
                  </a:lnTo>
                </a:path>
              </a:pathLst>
            </a:custGeom>
            <a:ln w="11723">
              <a:solidFill>
                <a:srgbClr val="000000"/>
              </a:solidFill>
              <a:prstDash val="sysDash"/>
            </a:ln>
          </p:spPr>
          <p:txBody>
            <a:bodyPr wrap="square" lIns="0" tIns="0" rIns="0" bIns="0" rtlCol="0"/>
            <a:lstStyle/>
            <a:p>
              <a:endParaRPr/>
            </a:p>
          </p:txBody>
        </p:sp>
        <p:sp>
          <p:nvSpPr>
            <p:cNvPr id="817" name="object 80"/>
            <p:cNvSpPr/>
            <p:nvPr/>
          </p:nvSpPr>
          <p:spPr>
            <a:xfrm>
              <a:off x="11965469" y="4649140"/>
              <a:ext cx="494030" cy="635"/>
            </a:xfrm>
            <a:custGeom>
              <a:avLst/>
              <a:gdLst/>
              <a:ahLst/>
              <a:cxnLst/>
              <a:rect l="l" t="t" r="r" b="b"/>
              <a:pathLst>
                <a:path w="494029" h="635">
                  <a:moveTo>
                    <a:pt x="0" y="0"/>
                  </a:moveTo>
                  <a:lnTo>
                    <a:pt x="493706" y="339"/>
                  </a:lnTo>
                </a:path>
              </a:pathLst>
            </a:custGeom>
            <a:ln w="11723">
              <a:solidFill>
                <a:srgbClr val="000000"/>
              </a:solidFill>
              <a:prstDash val="sysDash"/>
            </a:ln>
          </p:spPr>
          <p:txBody>
            <a:bodyPr wrap="square" lIns="0" tIns="0" rIns="0" bIns="0" rtlCol="0"/>
            <a:lstStyle/>
            <a:p>
              <a:endParaRPr/>
            </a:p>
          </p:txBody>
        </p:sp>
        <p:sp>
          <p:nvSpPr>
            <p:cNvPr id="818" name="object 81"/>
            <p:cNvSpPr/>
            <p:nvPr/>
          </p:nvSpPr>
          <p:spPr>
            <a:xfrm>
              <a:off x="11757754" y="4649112"/>
              <a:ext cx="729615" cy="429259"/>
            </a:xfrm>
            <a:custGeom>
              <a:avLst/>
              <a:gdLst/>
              <a:ahLst/>
              <a:cxnLst/>
              <a:rect l="l" t="t" r="r" b="b"/>
              <a:pathLst>
                <a:path w="729615" h="429260">
                  <a:moveTo>
                    <a:pt x="0" y="429109"/>
                  </a:moveTo>
                  <a:lnTo>
                    <a:pt x="0" y="410915"/>
                  </a:lnTo>
                </a:path>
                <a:path w="729615" h="429260">
                  <a:moveTo>
                    <a:pt x="0" y="81019"/>
                  </a:moveTo>
                  <a:lnTo>
                    <a:pt x="0" y="62825"/>
                  </a:lnTo>
                  <a:lnTo>
                    <a:pt x="0" y="57610"/>
                  </a:lnTo>
                  <a:lnTo>
                    <a:pt x="628" y="52547"/>
                  </a:lnTo>
                  <a:lnTo>
                    <a:pt x="1834" y="47709"/>
                  </a:lnTo>
                </a:path>
                <a:path w="729615" h="429260">
                  <a:moveTo>
                    <a:pt x="47709" y="1834"/>
                  </a:moveTo>
                  <a:lnTo>
                    <a:pt x="52547" y="640"/>
                  </a:lnTo>
                  <a:lnTo>
                    <a:pt x="57610" y="0"/>
                  </a:lnTo>
                  <a:lnTo>
                    <a:pt x="62825" y="0"/>
                  </a:lnTo>
                  <a:lnTo>
                    <a:pt x="78971" y="0"/>
                  </a:lnTo>
                </a:path>
                <a:path w="729615" h="429260">
                  <a:moveTo>
                    <a:pt x="152426" y="0"/>
                  </a:moveTo>
                  <a:lnTo>
                    <a:pt x="168572" y="0"/>
                  </a:lnTo>
                  <a:lnTo>
                    <a:pt x="185535" y="12"/>
                  </a:lnTo>
                </a:path>
                <a:path w="729615" h="429260">
                  <a:moveTo>
                    <a:pt x="712514" y="376"/>
                  </a:moveTo>
                  <a:lnTo>
                    <a:pt x="729464" y="389"/>
                  </a:lnTo>
                </a:path>
              </a:pathLst>
            </a:custGeom>
            <a:ln w="11723">
              <a:solidFill>
                <a:srgbClr val="000000"/>
              </a:solidFill>
            </a:ln>
          </p:spPr>
          <p:txBody>
            <a:bodyPr wrap="square" lIns="0" tIns="0" rIns="0" bIns="0" rtlCol="0"/>
            <a:lstStyle/>
            <a:p>
              <a:endParaRPr/>
            </a:p>
          </p:txBody>
        </p:sp>
        <p:sp>
          <p:nvSpPr>
            <p:cNvPr id="819" name="object 82"/>
            <p:cNvSpPr/>
            <p:nvPr/>
          </p:nvSpPr>
          <p:spPr>
            <a:xfrm>
              <a:off x="11253356" y="4648282"/>
              <a:ext cx="260985" cy="0"/>
            </a:xfrm>
            <a:custGeom>
              <a:avLst/>
              <a:gdLst/>
              <a:ahLst/>
              <a:cxnLst/>
              <a:rect l="l" t="t" r="r" b="b"/>
              <a:pathLst>
                <a:path w="260984">
                  <a:moveTo>
                    <a:pt x="260900" y="0"/>
                  </a:moveTo>
                  <a:lnTo>
                    <a:pt x="0" y="0"/>
                  </a:lnTo>
                </a:path>
              </a:pathLst>
            </a:custGeom>
            <a:ln w="11723">
              <a:solidFill>
                <a:srgbClr val="000000"/>
              </a:solidFill>
              <a:prstDash val="sysDash"/>
            </a:ln>
          </p:spPr>
          <p:txBody>
            <a:bodyPr wrap="square" lIns="0" tIns="0" rIns="0" bIns="0" rtlCol="0"/>
            <a:lstStyle/>
            <a:p>
              <a:endParaRPr/>
            </a:p>
          </p:txBody>
        </p:sp>
        <p:sp>
          <p:nvSpPr>
            <p:cNvPr id="820" name="object 83"/>
            <p:cNvSpPr/>
            <p:nvPr/>
          </p:nvSpPr>
          <p:spPr>
            <a:xfrm>
              <a:off x="11251698" y="4490416"/>
              <a:ext cx="262890" cy="0"/>
            </a:xfrm>
            <a:custGeom>
              <a:avLst/>
              <a:gdLst/>
              <a:ahLst/>
              <a:cxnLst/>
              <a:rect l="l" t="t" r="r" b="b"/>
              <a:pathLst>
                <a:path w="262890">
                  <a:moveTo>
                    <a:pt x="262559" y="0"/>
                  </a:moveTo>
                  <a:lnTo>
                    <a:pt x="0" y="0"/>
                  </a:lnTo>
                </a:path>
              </a:pathLst>
            </a:custGeom>
            <a:ln w="11723">
              <a:solidFill>
                <a:srgbClr val="000000"/>
              </a:solidFill>
              <a:prstDash val="sysDash"/>
            </a:ln>
          </p:spPr>
          <p:txBody>
            <a:bodyPr wrap="square" lIns="0" tIns="0" rIns="0" bIns="0" rtlCol="0"/>
            <a:lstStyle/>
            <a:p>
              <a:endParaRPr/>
            </a:p>
          </p:txBody>
        </p:sp>
        <p:sp>
          <p:nvSpPr>
            <p:cNvPr id="821" name="object 84"/>
            <p:cNvSpPr/>
            <p:nvPr/>
          </p:nvSpPr>
          <p:spPr>
            <a:xfrm>
              <a:off x="11556632" y="4648282"/>
              <a:ext cx="216535" cy="0"/>
            </a:xfrm>
            <a:custGeom>
              <a:avLst/>
              <a:gdLst/>
              <a:ahLst/>
              <a:cxnLst/>
              <a:rect l="l" t="t" r="r" b="b"/>
              <a:pathLst>
                <a:path w="216534">
                  <a:moveTo>
                    <a:pt x="216031" y="0"/>
                  </a:moveTo>
                  <a:lnTo>
                    <a:pt x="0" y="0"/>
                  </a:lnTo>
                </a:path>
              </a:pathLst>
            </a:custGeom>
            <a:ln w="11723">
              <a:solidFill>
                <a:srgbClr val="000000"/>
              </a:solidFill>
              <a:prstDash val="sysDash"/>
            </a:ln>
          </p:spPr>
          <p:txBody>
            <a:bodyPr wrap="square" lIns="0" tIns="0" rIns="0" bIns="0" rtlCol="0"/>
            <a:lstStyle/>
            <a:p>
              <a:endParaRPr/>
            </a:p>
          </p:txBody>
        </p:sp>
        <p:sp>
          <p:nvSpPr>
            <p:cNvPr id="822" name="object 85"/>
            <p:cNvSpPr/>
            <p:nvPr/>
          </p:nvSpPr>
          <p:spPr>
            <a:xfrm>
              <a:off x="9946792" y="4797796"/>
              <a:ext cx="0" cy="283845"/>
            </a:xfrm>
            <a:custGeom>
              <a:avLst/>
              <a:gdLst/>
              <a:ahLst/>
              <a:cxnLst/>
              <a:rect l="l" t="t" r="r" b="b"/>
              <a:pathLst>
                <a:path h="283845">
                  <a:moveTo>
                    <a:pt x="0" y="0"/>
                  </a:moveTo>
                  <a:lnTo>
                    <a:pt x="0" y="283744"/>
                  </a:lnTo>
                </a:path>
              </a:pathLst>
            </a:custGeom>
            <a:ln w="11723">
              <a:solidFill>
                <a:srgbClr val="000000"/>
              </a:solidFill>
              <a:prstDash val="sysDash"/>
            </a:ln>
          </p:spPr>
          <p:txBody>
            <a:bodyPr wrap="square" lIns="0" tIns="0" rIns="0" bIns="0" rtlCol="0"/>
            <a:lstStyle/>
            <a:p>
              <a:endParaRPr/>
            </a:p>
          </p:txBody>
        </p:sp>
        <p:sp>
          <p:nvSpPr>
            <p:cNvPr id="823" name="object 86"/>
            <p:cNvSpPr/>
            <p:nvPr/>
          </p:nvSpPr>
          <p:spPr>
            <a:xfrm>
              <a:off x="12677189" y="4601639"/>
              <a:ext cx="26670" cy="35560"/>
            </a:xfrm>
            <a:custGeom>
              <a:avLst/>
              <a:gdLst/>
              <a:ahLst/>
              <a:cxnLst/>
              <a:rect l="l" t="t" r="r" b="b"/>
              <a:pathLst>
                <a:path w="26670" h="35560">
                  <a:moveTo>
                    <a:pt x="0" y="35496"/>
                  </a:moveTo>
                  <a:lnTo>
                    <a:pt x="8308" y="28455"/>
                  </a:lnTo>
                  <a:lnTo>
                    <a:pt x="15533" y="20085"/>
                  </a:lnTo>
                  <a:lnTo>
                    <a:pt x="21528" y="10546"/>
                  </a:lnTo>
                  <a:lnTo>
                    <a:pt x="26147" y="0"/>
                  </a:lnTo>
                </a:path>
              </a:pathLst>
            </a:custGeom>
            <a:ln w="11723">
              <a:solidFill>
                <a:srgbClr val="000000"/>
              </a:solidFill>
              <a:prstDash val="sysDash"/>
            </a:ln>
          </p:spPr>
          <p:txBody>
            <a:bodyPr wrap="square" lIns="0" tIns="0" rIns="0" bIns="0" rtlCol="0"/>
            <a:lstStyle/>
            <a:p>
              <a:endParaRPr/>
            </a:p>
          </p:txBody>
        </p:sp>
        <p:sp>
          <p:nvSpPr>
            <p:cNvPr id="824" name="object 87"/>
            <p:cNvSpPr/>
            <p:nvPr/>
          </p:nvSpPr>
          <p:spPr>
            <a:xfrm>
              <a:off x="12707982" y="3878754"/>
              <a:ext cx="0" cy="653415"/>
            </a:xfrm>
            <a:custGeom>
              <a:avLst/>
              <a:gdLst/>
              <a:ahLst/>
              <a:cxnLst/>
              <a:rect l="l" t="t" r="r" b="b"/>
              <a:pathLst>
                <a:path h="653414">
                  <a:moveTo>
                    <a:pt x="0" y="653094"/>
                  </a:moveTo>
                  <a:lnTo>
                    <a:pt x="0" y="0"/>
                  </a:lnTo>
                </a:path>
              </a:pathLst>
            </a:custGeom>
            <a:ln w="11723">
              <a:solidFill>
                <a:srgbClr val="000000"/>
              </a:solidFill>
              <a:prstDash val="sysDash"/>
            </a:ln>
          </p:spPr>
          <p:txBody>
            <a:bodyPr wrap="square" lIns="0" tIns="0" rIns="0" bIns="0" rtlCol="0"/>
            <a:lstStyle/>
            <a:p>
              <a:endParaRPr/>
            </a:p>
          </p:txBody>
        </p:sp>
        <p:sp>
          <p:nvSpPr>
            <p:cNvPr id="825" name="object 88"/>
            <p:cNvSpPr/>
            <p:nvPr/>
          </p:nvSpPr>
          <p:spPr>
            <a:xfrm>
              <a:off x="12573635" y="3848505"/>
              <a:ext cx="134620" cy="800735"/>
            </a:xfrm>
            <a:custGeom>
              <a:avLst/>
              <a:gdLst/>
              <a:ahLst/>
              <a:cxnLst/>
              <a:rect l="l" t="t" r="r" b="b"/>
              <a:pathLst>
                <a:path w="134620" h="800735">
                  <a:moveTo>
                    <a:pt x="0" y="800482"/>
                  </a:moveTo>
                  <a:lnTo>
                    <a:pt x="19727" y="800494"/>
                  </a:lnTo>
                </a:path>
                <a:path w="134620" h="800735">
                  <a:moveTo>
                    <a:pt x="47445" y="800507"/>
                  </a:moveTo>
                  <a:lnTo>
                    <a:pt x="67172" y="800520"/>
                  </a:lnTo>
                  <a:lnTo>
                    <a:pt x="72927" y="800520"/>
                  </a:lnTo>
                  <a:lnTo>
                    <a:pt x="78506" y="799715"/>
                  </a:lnTo>
                  <a:lnTo>
                    <a:pt x="83834" y="798208"/>
                  </a:lnTo>
                </a:path>
                <a:path w="134620" h="800735">
                  <a:moveTo>
                    <a:pt x="132649" y="742532"/>
                  </a:moveTo>
                  <a:lnTo>
                    <a:pt x="133767" y="737141"/>
                  </a:lnTo>
                  <a:lnTo>
                    <a:pt x="134345" y="731537"/>
                  </a:lnTo>
                  <a:lnTo>
                    <a:pt x="134345" y="725770"/>
                  </a:lnTo>
                  <a:lnTo>
                    <a:pt x="134345" y="707727"/>
                  </a:lnTo>
                </a:path>
                <a:path w="134620" h="800735">
                  <a:moveTo>
                    <a:pt x="134345" y="18055"/>
                  </a:moveTo>
                  <a:lnTo>
                    <a:pt x="134345" y="0"/>
                  </a:lnTo>
                </a:path>
              </a:pathLst>
            </a:custGeom>
            <a:ln w="11723">
              <a:solidFill>
                <a:srgbClr val="000000"/>
              </a:solidFill>
            </a:ln>
          </p:spPr>
          <p:txBody>
            <a:bodyPr wrap="square" lIns="0" tIns="0" rIns="0" bIns="0" rtlCol="0"/>
            <a:lstStyle/>
            <a:p>
              <a:endParaRPr/>
            </a:p>
          </p:txBody>
        </p:sp>
        <p:sp>
          <p:nvSpPr>
            <p:cNvPr id="826" name="object 89"/>
            <p:cNvSpPr/>
            <p:nvPr/>
          </p:nvSpPr>
          <p:spPr>
            <a:xfrm>
              <a:off x="9717614" y="5624021"/>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827" name="object 90"/>
            <p:cNvSpPr/>
            <p:nvPr/>
          </p:nvSpPr>
          <p:spPr>
            <a:xfrm>
              <a:off x="9741373" y="5628846"/>
              <a:ext cx="0" cy="134620"/>
            </a:xfrm>
            <a:custGeom>
              <a:avLst/>
              <a:gdLst/>
              <a:ahLst/>
              <a:cxnLst/>
              <a:rect l="l" t="t" r="r" b="b"/>
              <a:pathLst>
                <a:path h="134620">
                  <a:moveTo>
                    <a:pt x="0" y="0"/>
                  </a:moveTo>
                  <a:lnTo>
                    <a:pt x="0" y="134018"/>
                  </a:lnTo>
                </a:path>
              </a:pathLst>
            </a:custGeom>
            <a:ln w="11723">
              <a:solidFill>
                <a:srgbClr val="000000"/>
              </a:solidFill>
            </a:ln>
          </p:spPr>
          <p:txBody>
            <a:bodyPr wrap="square" lIns="0" tIns="0" rIns="0" bIns="0" rtlCol="0"/>
            <a:lstStyle/>
            <a:p>
              <a:endParaRPr/>
            </a:p>
          </p:txBody>
        </p:sp>
        <p:sp>
          <p:nvSpPr>
            <p:cNvPr id="828" name="object 91"/>
            <p:cNvSpPr/>
            <p:nvPr/>
          </p:nvSpPr>
          <p:spPr>
            <a:xfrm>
              <a:off x="8270560" y="6324581"/>
              <a:ext cx="26034" cy="48260"/>
            </a:xfrm>
            <a:custGeom>
              <a:avLst/>
              <a:gdLst/>
              <a:ahLst/>
              <a:cxnLst/>
              <a:rect l="l" t="t" r="r" b="b"/>
              <a:pathLst>
                <a:path w="26034" h="48260">
                  <a:moveTo>
                    <a:pt x="0" y="47659"/>
                  </a:moveTo>
                  <a:lnTo>
                    <a:pt x="21109" y="28133"/>
                  </a:lnTo>
                  <a:lnTo>
                    <a:pt x="25770" y="23835"/>
                  </a:lnTo>
                  <a:lnTo>
                    <a:pt x="21109" y="19526"/>
                  </a:lnTo>
                  <a:lnTo>
                    <a:pt x="0" y="0"/>
                  </a:lnTo>
                </a:path>
              </a:pathLst>
            </a:custGeom>
            <a:ln w="11723">
              <a:solidFill>
                <a:srgbClr val="000000"/>
              </a:solidFill>
            </a:ln>
          </p:spPr>
          <p:txBody>
            <a:bodyPr wrap="square" lIns="0" tIns="0" rIns="0" bIns="0" rtlCol="0"/>
            <a:lstStyle/>
            <a:p>
              <a:endParaRPr/>
            </a:p>
          </p:txBody>
        </p:sp>
        <p:sp>
          <p:nvSpPr>
            <p:cNvPr id="829" name="object 92"/>
            <p:cNvSpPr/>
            <p:nvPr/>
          </p:nvSpPr>
          <p:spPr>
            <a:xfrm>
              <a:off x="8159561" y="6348341"/>
              <a:ext cx="132080" cy="0"/>
            </a:xfrm>
            <a:custGeom>
              <a:avLst/>
              <a:gdLst/>
              <a:ahLst/>
              <a:cxnLst/>
              <a:rect l="l" t="t" r="r" b="b"/>
              <a:pathLst>
                <a:path w="132079">
                  <a:moveTo>
                    <a:pt x="131945" y="0"/>
                  </a:moveTo>
                  <a:lnTo>
                    <a:pt x="0" y="0"/>
                  </a:lnTo>
                </a:path>
              </a:pathLst>
            </a:custGeom>
            <a:ln w="11723">
              <a:solidFill>
                <a:srgbClr val="000000"/>
              </a:solidFill>
            </a:ln>
          </p:spPr>
          <p:txBody>
            <a:bodyPr wrap="square" lIns="0" tIns="0" rIns="0" bIns="0" rtlCol="0"/>
            <a:lstStyle/>
            <a:p>
              <a:endParaRPr/>
            </a:p>
          </p:txBody>
        </p:sp>
        <p:sp>
          <p:nvSpPr>
            <p:cNvPr id="830" name="object 93"/>
            <p:cNvSpPr/>
            <p:nvPr/>
          </p:nvSpPr>
          <p:spPr>
            <a:xfrm>
              <a:off x="11409712" y="5626929"/>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831" name="object 94"/>
            <p:cNvSpPr/>
            <p:nvPr/>
          </p:nvSpPr>
          <p:spPr>
            <a:xfrm>
              <a:off x="11433543" y="5631753"/>
              <a:ext cx="0" cy="132080"/>
            </a:xfrm>
            <a:custGeom>
              <a:avLst/>
              <a:gdLst/>
              <a:ahLst/>
              <a:cxnLst/>
              <a:rect l="l" t="t" r="r" b="b"/>
              <a:pathLst>
                <a:path h="132079">
                  <a:moveTo>
                    <a:pt x="0" y="0"/>
                  </a:moveTo>
                  <a:lnTo>
                    <a:pt x="0" y="131531"/>
                  </a:lnTo>
                </a:path>
              </a:pathLst>
            </a:custGeom>
            <a:ln w="11723">
              <a:solidFill>
                <a:srgbClr val="000000"/>
              </a:solidFill>
            </a:ln>
          </p:spPr>
          <p:txBody>
            <a:bodyPr wrap="square" lIns="0" tIns="0" rIns="0" bIns="0" rtlCol="0"/>
            <a:lstStyle/>
            <a:p>
              <a:endParaRPr/>
            </a:p>
          </p:txBody>
        </p:sp>
        <p:sp>
          <p:nvSpPr>
            <p:cNvPr id="832" name="object 95"/>
            <p:cNvSpPr/>
            <p:nvPr/>
          </p:nvSpPr>
          <p:spPr>
            <a:xfrm>
              <a:off x="12061473" y="6161024"/>
              <a:ext cx="26034" cy="48260"/>
            </a:xfrm>
            <a:custGeom>
              <a:avLst/>
              <a:gdLst/>
              <a:ahLst/>
              <a:cxnLst/>
              <a:rect l="l" t="t" r="r" b="b"/>
              <a:pathLst>
                <a:path w="26034" h="48260">
                  <a:moveTo>
                    <a:pt x="0" y="47659"/>
                  </a:moveTo>
                  <a:lnTo>
                    <a:pt x="21109" y="28133"/>
                  </a:lnTo>
                  <a:lnTo>
                    <a:pt x="25770" y="23835"/>
                  </a:lnTo>
                  <a:lnTo>
                    <a:pt x="21109" y="19526"/>
                  </a:lnTo>
                  <a:lnTo>
                    <a:pt x="0" y="0"/>
                  </a:lnTo>
                </a:path>
              </a:pathLst>
            </a:custGeom>
            <a:ln w="11723">
              <a:solidFill>
                <a:srgbClr val="000000"/>
              </a:solidFill>
            </a:ln>
          </p:spPr>
          <p:txBody>
            <a:bodyPr wrap="square" lIns="0" tIns="0" rIns="0" bIns="0" rtlCol="0"/>
            <a:lstStyle/>
            <a:p>
              <a:endParaRPr/>
            </a:p>
          </p:txBody>
        </p:sp>
        <p:sp>
          <p:nvSpPr>
            <p:cNvPr id="833" name="object 96"/>
            <p:cNvSpPr/>
            <p:nvPr/>
          </p:nvSpPr>
          <p:spPr>
            <a:xfrm>
              <a:off x="11950474" y="6184783"/>
              <a:ext cx="132080" cy="0"/>
            </a:xfrm>
            <a:custGeom>
              <a:avLst/>
              <a:gdLst/>
              <a:ahLst/>
              <a:cxnLst/>
              <a:rect l="l" t="t" r="r" b="b"/>
              <a:pathLst>
                <a:path w="132079">
                  <a:moveTo>
                    <a:pt x="131945" y="0"/>
                  </a:moveTo>
                  <a:lnTo>
                    <a:pt x="0" y="0"/>
                  </a:lnTo>
                </a:path>
              </a:pathLst>
            </a:custGeom>
            <a:ln w="11723">
              <a:solidFill>
                <a:srgbClr val="000000"/>
              </a:solidFill>
            </a:ln>
          </p:spPr>
          <p:txBody>
            <a:bodyPr wrap="square" lIns="0" tIns="0" rIns="0" bIns="0" rtlCol="0"/>
            <a:lstStyle/>
            <a:p>
              <a:endParaRPr/>
            </a:p>
          </p:txBody>
        </p:sp>
        <p:sp>
          <p:nvSpPr>
            <p:cNvPr id="834" name="object 97"/>
            <p:cNvSpPr/>
            <p:nvPr/>
          </p:nvSpPr>
          <p:spPr>
            <a:xfrm>
              <a:off x="9612256" y="3843041"/>
              <a:ext cx="48260" cy="26034"/>
            </a:xfrm>
            <a:custGeom>
              <a:avLst/>
              <a:gdLst/>
              <a:ahLst/>
              <a:cxnLst/>
              <a:rect l="l" t="t" r="r" b="b"/>
              <a:pathLst>
                <a:path w="48259"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835" name="object 98"/>
            <p:cNvSpPr/>
            <p:nvPr/>
          </p:nvSpPr>
          <p:spPr>
            <a:xfrm>
              <a:off x="9636088" y="3849342"/>
              <a:ext cx="0" cy="1232535"/>
            </a:xfrm>
            <a:custGeom>
              <a:avLst/>
              <a:gdLst/>
              <a:ahLst/>
              <a:cxnLst/>
              <a:rect l="l" t="t" r="r" b="b"/>
              <a:pathLst>
                <a:path h="1232535">
                  <a:moveTo>
                    <a:pt x="0" y="0"/>
                  </a:moveTo>
                  <a:lnTo>
                    <a:pt x="0" y="1232205"/>
                  </a:lnTo>
                </a:path>
              </a:pathLst>
            </a:custGeom>
            <a:ln w="11723">
              <a:solidFill>
                <a:srgbClr val="000000"/>
              </a:solidFill>
            </a:ln>
          </p:spPr>
          <p:txBody>
            <a:bodyPr wrap="square" lIns="0" tIns="0" rIns="0" bIns="0" rtlCol="0"/>
            <a:lstStyle/>
            <a:p>
              <a:endParaRPr/>
            </a:p>
          </p:txBody>
        </p:sp>
        <p:sp>
          <p:nvSpPr>
            <p:cNvPr id="836" name="object 99"/>
            <p:cNvSpPr/>
            <p:nvPr/>
          </p:nvSpPr>
          <p:spPr>
            <a:xfrm>
              <a:off x="6699504" y="3843219"/>
              <a:ext cx="47625" cy="26670"/>
            </a:xfrm>
            <a:custGeom>
              <a:avLst/>
              <a:gdLst/>
              <a:ahLst/>
              <a:cxnLst/>
              <a:rect l="l" t="t" r="r" b="b"/>
              <a:pathLst>
                <a:path w="47625" h="26670">
                  <a:moveTo>
                    <a:pt x="47508" y="26650"/>
                  </a:moveTo>
                  <a:lnTo>
                    <a:pt x="28133" y="4912"/>
                  </a:lnTo>
                  <a:lnTo>
                    <a:pt x="23747" y="0"/>
                  </a:lnTo>
                  <a:lnTo>
                    <a:pt x="19375" y="4912"/>
                  </a:lnTo>
                  <a:lnTo>
                    <a:pt x="0" y="26650"/>
                  </a:lnTo>
                </a:path>
              </a:pathLst>
            </a:custGeom>
            <a:ln w="11723">
              <a:solidFill>
                <a:srgbClr val="000000"/>
              </a:solidFill>
            </a:ln>
          </p:spPr>
          <p:txBody>
            <a:bodyPr wrap="square" lIns="0" tIns="0" rIns="0" bIns="0" rtlCol="0"/>
            <a:lstStyle/>
            <a:p>
              <a:endParaRPr/>
            </a:p>
          </p:txBody>
        </p:sp>
        <p:sp>
          <p:nvSpPr>
            <p:cNvPr id="837" name="object 100"/>
            <p:cNvSpPr/>
            <p:nvPr/>
          </p:nvSpPr>
          <p:spPr>
            <a:xfrm>
              <a:off x="6723183" y="3848208"/>
              <a:ext cx="0" cy="3198495"/>
            </a:xfrm>
            <a:custGeom>
              <a:avLst/>
              <a:gdLst/>
              <a:ahLst/>
              <a:cxnLst/>
              <a:rect l="l" t="t" r="r" b="b"/>
              <a:pathLst>
                <a:path h="3198495">
                  <a:moveTo>
                    <a:pt x="0" y="0"/>
                  </a:moveTo>
                  <a:lnTo>
                    <a:pt x="0" y="3198373"/>
                  </a:lnTo>
                </a:path>
              </a:pathLst>
            </a:custGeom>
            <a:ln w="11723">
              <a:solidFill>
                <a:srgbClr val="000000"/>
              </a:solidFill>
            </a:ln>
          </p:spPr>
          <p:txBody>
            <a:bodyPr wrap="square" lIns="0" tIns="0" rIns="0" bIns="0" rtlCol="0"/>
            <a:lstStyle/>
            <a:p>
              <a:endParaRPr/>
            </a:p>
          </p:txBody>
        </p:sp>
        <p:sp>
          <p:nvSpPr>
            <p:cNvPr id="838" name="object 101"/>
            <p:cNvSpPr/>
            <p:nvPr/>
          </p:nvSpPr>
          <p:spPr>
            <a:xfrm>
              <a:off x="11569092" y="4484558"/>
              <a:ext cx="36195" cy="12065"/>
            </a:xfrm>
            <a:custGeom>
              <a:avLst/>
              <a:gdLst/>
              <a:ahLst/>
              <a:cxnLst/>
              <a:rect l="l" t="t" r="r" b="b"/>
              <a:pathLst>
                <a:path w="36195" h="12064">
                  <a:moveTo>
                    <a:pt x="35735" y="0"/>
                  </a:moveTo>
                  <a:lnTo>
                    <a:pt x="0" y="0"/>
                  </a:lnTo>
                  <a:lnTo>
                    <a:pt x="0" y="11723"/>
                  </a:lnTo>
                  <a:lnTo>
                    <a:pt x="35735" y="11723"/>
                  </a:lnTo>
                  <a:lnTo>
                    <a:pt x="35735" y="0"/>
                  </a:lnTo>
                  <a:close/>
                </a:path>
              </a:pathLst>
            </a:custGeom>
            <a:solidFill>
              <a:srgbClr val="000000"/>
            </a:solidFill>
          </p:spPr>
          <p:txBody>
            <a:bodyPr wrap="square" lIns="0" tIns="0" rIns="0" bIns="0" rtlCol="0"/>
            <a:lstStyle/>
            <a:p>
              <a:endParaRPr/>
            </a:p>
          </p:txBody>
        </p:sp>
        <p:sp>
          <p:nvSpPr>
            <p:cNvPr id="839" name="object 102"/>
            <p:cNvSpPr/>
            <p:nvPr/>
          </p:nvSpPr>
          <p:spPr>
            <a:xfrm>
              <a:off x="10025432" y="4345749"/>
              <a:ext cx="813435" cy="0"/>
            </a:xfrm>
            <a:custGeom>
              <a:avLst/>
              <a:gdLst/>
              <a:ahLst/>
              <a:cxnLst/>
              <a:rect l="l" t="t" r="r" b="b"/>
              <a:pathLst>
                <a:path w="813434">
                  <a:moveTo>
                    <a:pt x="0" y="0"/>
                  </a:moveTo>
                  <a:lnTo>
                    <a:pt x="812909" y="0"/>
                  </a:lnTo>
                </a:path>
              </a:pathLst>
            </a:custGeom>
            <a:ln w="11723">
              <a:solidFill>
                <a:srgbClr val="000000"/>
              </a:solidFill>
              <a:prstDash val="sysDash"/>
            </a:ln>
          </p:spPr>
          <p:txBody>
            <a:bodyPr wrap="square" lIns="0" tIns="0" rIns="0" bIns="0" rtlCol="0"/>
            <a:lstStyle/>
            <a:p>
              <a:endParaRPr/>
            </a:p>
          </p:txBody>
        </p:sp>
        <p:sp>
          <p:nvSpPr>
            <p:cNvPr id="840" name="object 103"/>
            <p:cNvSpPr/>
            <p:nvPr/>
          </p:nvSpPr>
          <p:spPr>
            <a:xfrm>
              <a:off x="10918051" y="3880635"/>
              <a:ext cx="0" cy="292735"/>
            </a:xfrm>
            <a:custGeom>
              <a:avLst/>
              <a:gdLst/>
              <a:ahLst/>
              <a:cxnLst/>
              <a:rect l="l" t="t" r="r" b="b"/>
              <a:pathLst>
                <a:path h="292735">
                  <a:moveTo>
                    <a:pt x="0" y="292288"/>
                  </a:moveTo>
                  <a:lnTo>
                    <a:pt x="0" y="0"/>
                  </a:lnTo>
                </a:path>
              </a:pathLst>
            </a:custGeom>
            <a:ln w="11723">
              <a:solidFill>
                <a:srgbClr val="000000"/>
              </a:solidFill>
              <a:prstDash val="sysDash"/>
            </a:ln>
          </p:spPr>
          <p:txBody>
            <a:bodyPr wrap="square" lIns="0" tIns="0" rIns="0" bIns="0" rtlCol="0"/>
            <a:lstStyle/>
            <a:p>
              <a:endParaRPr/>
            </a:p>
          </p:txBody>
        </p:sp>
        <p:sp>
          <p:nvSpPr>
            <p:cNvPr id="841" name="object 104"/>
            <p:cNvSpPr/>
            <p:nvPr/>
          </p:nvSpPr>
          <p:spPr>
            <a:xfrm>
              <a:off x="9984183" y="4339888"/>
              <a:ext cx="17780" cy="12065"/>
            </a:xfrm>
            <a:custGeom>
              <a:avLst/>
              <a:gdLst/>
              <a:ahLst/>
              <a:cxnLst/>
              <a:rect l="l" t="t" r="r" b="b"/>
              <a:pathLst>
                <a:path w="17779" h="12064">
                  <a:moveTo>
                    <a:pt x="0" y="11723"/>
                  </a:moveTo>
                  <a:lnTo>
                    <a:pt x="17653" y="11723"/>
                  </a:lnTo>
                  <a:lnTo>
                    <a:pt x="17653" y="0"/>
                  </a:lnTo>
                  <a:lnTo>
                    <a:pt x="0" y="0"/>
                  </a:lnTo>
                  <a:lnTo>
                    <a:pt x="0" y="11723"/>
                  </a:lnTo>
                  <a:close/>
                </a:path>
              </a:pathLst>
            </a:custGeom>
            <a:solidFill>
              <a:srgbClr val="000000"/>
            </a:solidFill>
          </p:spPr>
          <p:txBody>
            <a:bodyPr wrap="square" lIns="0" tIns="0" rIns="0" bIns="0" rtlCol="0"/>
            <a:lstStyle/>
            <a:p>
              <a:endParaRPr/>
            </a:p>
          </p:txBody>
        </p:sp>
        <p:sp>
          <p:nvSpPr>
            <p:cNvPr id="842" name="object 105"/>
            <p:cNvSpPr/>
            <p:nvPr/>
          </p:nvSpPr>
          <p:spPr>
            <a:xfrm>
              <a:off x="10850129" y="3850171"/>
              <a:ext cx="67945" cy="495934"/>
            </a:xfrm>
            <a:custGeom>
              <a:avLst/>
              <a:gdLst/>
              <a:ahLst/>
              <a:cxnLst/>
              <a:rect l="l" t="t" r="r" b="b"/>
              <a:pathLst>
                <a:path w="67945" h="495935">
                  <a:moveTo>
                    <a:pt x="0" y="495578"/>
                  </a:moveTo>
                  <a:lnTo>
                    <a:pt x="17666" y="495578"/>
                  </a:lnTo>
                  <a:lnTo>
                    <a:pt x="25519" y="495578"/>
                  </a:lnTo>
                  <a:lnTo>
                    <a:pt x="32945" y="493781"/>
                  </a:lnTo>
                  <a:lnTo>
                    <a:pt x="39579" y="490565"/>
                  </a:lnTo>
                </a:path>
                <a:path w="67945" h="495935">
                  <a:moveTo>
                    <a:pt x="62913" y="467231"/>
                  </a:moveTo>
                  <a:lnTo>
                    <a:pt x="66117" y="460610"/>
                  </a:lnTo>
                  <a:lnTo>
                    <a:pt x="67926" y="453171"/>
                  </a:lnTo>
                  <a:lnTo>
                    <a:pt x="67926" y="445318"/>
                  </a:lnTo>
                  <a:lnTo>
                    <a:pt x="67926" y="422437"/>
                  </a:lnTo>
                </a:path>
                <a:path w="67945" h="495935">
                  <a:moveTo>
                    <a:pt x="67926" y="388398"/>
                  </a:moveTo>
                  <a:lnTo>
                    <a:pt x="67926" y="365505"/>
                  </a:lnTo>
                  <a:lnTo>
                    <a:pt x="67926" y="347348"/>
                  </a:lnTo>
                </a:path>
                <a:path w="67945" h="495935">
                  <a:moveTo>
                    <a:pt x="67926" y="18156"/>
                  </a:moveTo>
                  <a:lnTo>
                    <a:pt x="67926" y="0"/>
                  </a:lnTo>
                </a:path>
              </a:pathLst>
            </a:custGeom>
            <a:ln w="11723">
              <a:solidFill>
                <a:srgbClr val="000000"/>
              </a:solidFill>
            </a:ln>
          </p:spPr>
          <p:txBody>
            <a:bodyPr wrap="square" lIns="0" tIns="0" rIns="0" bIns="0" rtlCol="0"/>
            <a:lstStyle/>
            <a:p>
              <a:endParaRPr/>
            </a:p>
          </p:txBody>
        </p:sp>
        <p:sp>
          <p:nvSpPr>
            <p:cNvPr id="843" name="object 106"/>
            <p:cNvSpPr/>
            <p:nvPr/>
          </p:nvSpPr>
          <p:spPr>
            <a:xfrm>
              <a:off x="9975453" y="4339884"/>
              <a:ext cx="36195" cy="12065"/>
            </a:xfrm>
            <a:custGeom>
              <a:avLst/>
              <a:gdLst/>
              <a:ahLst/>
              <a:cxnLst/>
              <a:rect l="l" t="t" r="r" b="b"/>
              <a:pathLst>
                <a:path w="36195" h="12064">
                  <a:moveTo>
                    <a:pt x="36137" y="0"/>
                  </a:moveTo>
                  <a:lnTo>
                    <a:pt x="0" y="0"/>
                  </a:lnTo>
                  <a:lnTo>
                    <a:pt x="0" y="11723"/>
                  </a:lnTo>
                  <a:lnTo>
                    <a:pt x="36137" y="11723"/>
                  </a:lnTo>
                  <a:lnTo>
                    <a:pt x="36137" y="0"/>
                  </a:lnTo>
                  <a:close/>
                </a:path>
              </a:pathLst>
            </a:custGeom>
            <a:solidFill>
              <a:srgbClr val="000000"/>
            </a:solidFill>
          </p:spPr>
          <p:txBody>
            <a:bodyPr wrap="square" lIns="0" tIns="0" rIns="0" bIns="0" rtlCol="0"/>
            <a:lstStyle/>
            <a:p>
              <a:endParaRPr/>
            </a:p>
          </p:txBody>
        </p:sp>
        <p:sp>
          <p:nvSpPr>
            <p:cNvPr id="844" name="object 107"/>
            <p:cNvSpPr/>
            <p:nvPr/>
          </p:nvSpPr>
          <p:spPr>
            <a:xfrm>
              <a:off x="8508992" y="3888880"/>
              <a:ext cx="0" cy="498475"/>
            </a:xfrm>
            <a:custGeom>
              <a:avLst/>
              <a:gdLst/>
              <a:ahLst/>
              <a:cxnLst/>
              <a:rect l="l" t="t" r="r" b="b"/>
              <a:pathLst>
                <a:path h="498475">
                  <a:moveTo>
                    <a:pt x="0" y="0"/>
                  </a:moveTo>
                  <a:lnTo>
                    <a:pt x="0" y="498418"/>
                  </a:lnTo>
                </a:path>
              </a:pathLst>
            </a:custGeom>
            <a:ln w="11723">
              <a:solidFill>
                <a:srgbClr val="000000"/>
              </a:solidFill>
              <a:prstDash val="sysDash"/>
            </a:ln>
          </p:spPr>
          <p:txBody>
            <a:bodyPr wrap="square" lIns="0" tIns="0" rIns="0" bIns="0" rtlCol="0"/>
            <a:lstStyle/>
            <a:p>
              <a:endParaRPr/>
            </a:p>
          </p:txBody>
        </p:sp>
        <p:sp>
          <p:nvSpPr>
            <p:cNvPr id="845" name="object 108"/>
            <p:cNvSpPr/>
            <p:nvPr/>
          </p:nvSpPr>
          <p:spPr>
            <a:xfrm>
              <a:off x="8520004" y="4454689"/>
              <a:ext cx="35560" cy="30480"/>
            </a:xfrm>
            <a:custGeom>
              <a:avLst/>
              <a:gdLst/>
              <a:ahLst/>
              <a:cxnLst/>
              <a:rect l="l" t="t" r="r" b="b"/>
              <a:pathLst>
                <a:path w="35559" h="30479">
                  <a:moveTo>
                    <a:pt x="0" y="0"/>
                  </a:moveTo>
                  <a:lnTo>
                    <a:pt x="6894" y="9477"/>
                  </a:lnTo>
                  <a:lnTo>
                    <a:pt x="15159" y="17748"/>
                  </a:lnTo>
                  <a:lnTo>
                    <a:pt x="24631" y="24652"/>
                  </a:lnTo>
                  <a:lnTo>
                    <a:pt x="35144" y="30030"/>
                  </a:lnTo>
                </a:path>
              </a:pathLst>
            </a:custGeom>
            <a:ln w="11723">
              <a:solidFill>
                <a:srgbClr val="000000"/>
              </a:solidFill>
              <a:prstDash val="sysDash"/>
            </a:ln>
          </p:spPr>
          <p:txBody>
            <a:bodyPr wrap="square" lIns="0" tIns="0" rIns="0" bIns="0" rtlCol="0"/>
            <a:lstStyle/>
            <a:p>
              <a:endParaRPr/>
            </a:p>
          </p:txBody>
        </p:sp>
        <p:sp>
          <p:nvSpPr>
            <p:cNvPr id="846" name="object 109"/>
            <p:cNvSpPr/>
            <p:nvPr/>
          </p:nvSpPr>
          <p:spPr>
            <a:xfrm>
              <a:off x="8619857" y="4490387"/>
              <a:ext cx="146050" cy="0"/>
            </a:xfrm>
            <a:custGeom>
              <a:avLst/>
              <a:gdLst/>
              <a:ahLst/>
              <a:cxnLst/>
              <a:rect l="l" t="t" r="r" b="b"/>
              <a:pathLst>
                <a:path w="146050">
                  <a:moveTo>
                    <a:pt x="0" y="0"/>
                  </a:moveTo>
                  <a:lnTo>
                    <a:pt x="145993" y="0"/>
                  </a:lnTo>
                </a:path>
              </a:pathLst>
            </a:custGeom>
            <a:ln w="11723">
              <a:solidFill>
                <a:srgbClr val="000000"/>
              </a:solidFill>
              <a:prstDash val="sysDash"/>
            </a:ln>
          </p:spPr>
          <p:txBody>
            <a:bodyPr wrap="square" lIns="0" tIns="0" rIns="0" bIns="0" rtlCol="0"/>
            <a:lstStyle/>
            <a:p>
              <a:endParaRPr/>
            </a:p>
          </p:txBody>
        </p:sp>
        <p:sp>
          <p:nvSpPr>
            <p:cNvPr id="847" name="object 110"/>
            <p:cNvSpPr/>
            <p:nvPr/>
          </p:nvSpPr>
          <p:spPr>
            <a:xfrm>
              <a:off x="8508992" y="3849342"/>
              <a:ext cx="90805" cy="641350"/>
            </a:xfrm>
            <a:custGeom>
              <a:avLst/>
              <a:gdLst/>
              <a:ahLst/>
              <a:cxnLst/>
              <a:rect l="l" t="t" r="r" b="b"/>
              <a:pathLst>
                <a:path w="90804" h="641350">
                  <a:moveTo>
                    <a:pt x="0" y="0"/>
                  </a:moveTo>
                  <a:lnTo>
                    <a:pt x="0" y="17088"/>
                  </a:lnTo>
                </a:path>
                <a:path w="90804" h="641350">
                  <a:moveTo>
                    <a:pt x="0" y="549181"/>
                  </a:moveTo>
                  <a:lnTo>
                    <a:pt x="0" y="566269"/>
                  </a:lnTo>
                  <a:lnTo>
                    <a:pt x="0" y="572275"/>
                  </a:lnTo>
                  <a:lnTo>
                    <a:pt x="703" y="578118"/>
                  </a:lnTo>
                  <a:lnTo>
                    <a:pt x="2048" y="583722"/>
                  </a:lnTo>
                </a:path>
                <a:path w="90804" h="641350">
                  <a:moveTo>
                    <a:pt x="57321" y="638996"/>
                  </a:moveTo>
                  <a:lnTo>
                    <a:pt x="62925" y="640340"/>
                  </a:lnTo>
                  <a:lnTo>
                    <a:pt x="68768" y="641044"/>
                  </a:lnTo>
                  <a:lnTo>
                    <a:pt x="74774" y="641044"/>
                  </a:lnTo>
                  <a:lnTo>
                    <a:pt x="90719" y="641044"/>
                  </a:lnTo>
                </a:path>
              </a:pathLst>
            </a:custGeom>
            <a:ln w="11723">
              <a:solidFill>
                <a:srgbClr val="000000"/>
              </a:solidFill>
            </a:ln>
          </p:spPr>
          <p:txBody>
            <a:bodyPr wrap="square" lIns="0" tIns="0" rIns="0" bIns="0" rtlCol="0"/>
            <a:lstStyle/>
            <a:p>
              <a:endParaRPr/>
            </a:p>
          </p:txBody>
        </p:sp>
        <p:sp>
          <p:nvSpPr>
            <p:cNvPr id="848" name="object 111"/>
            <p:cNvSpPr/>
            <p:nvPr/>
          </p:nvSpPr>
          <p:spPr>
            <a:xfrm>
              <a:off x="8775924" y="4484524"/>
              <a:ext cx="16510" cy="12065"/>
            </a:xfrm>
            <a:custGeom>
              <a:avLst/>
              <a:gdLst/>
              <a:ahLst/>
              <a:cxnLst/>
              <a:rect l="l" t="t" r="r" b="b"/>
              <a:pathLst>
                <a:path w="16509" h="12064">
                  <a:moveTo>
                    <a:pt x="0" y="11723"/>
                  </a:moveTo>
                  <a:lnTo>
                    <a:pt x="15932" y="11723"/>
                  </a:lnTo>
                  <a:lnTo>
                    <a:pt x="15932" y="0"/>
                  </a:lnTo>
                  <a:lnTo>
                    <a:pt x="0" y="0"/>
                  </a:lnTo>
                  <a:lnTo>
                    <a:pt x="0" y="11723"/>
                  </a:lnTo>
                  <a:close/>
                </a:path>
              </a:pathLst>
            </a:custGeom>
            <a:solidFill>
              <a:srgbClr val="000000"/>
            </a:solidFill>
          </p:spPr>
          <p:txBody>
            <a:bodyPr wrap="square" lIns="0" tIns="0" rIns="0" bIns="0" rtlCol="0"/>
            <a:lstStyle/>
            <a:p>
              <a:endParaRPr/>
            </a:p>
          </p:txBody>
        </p:sp>
        <p:sp>
          <p:nvSpPr>
            <p:cNvPr id="849" name="object 112"/>
            <p:cNvSpPr/>
            <p:nvPr/>
          </p:nvSpPr>
          <p:spPr>
            <a:xfrm>
              <a:off x="8767561" y="4484521"/>
              <a:ext cx="31750" cy="12065"/>
            </a:xfrm>
            <a:custGeom>
              <a:avLst/>
              <a:gdLst/>
              <a:ahLst/>
              <a:cxnLst/>
              <a:rect l="l" t="t" r="r" b="b"/>
              <a:pathLst>
                <a:path w="31750" h="12064">
                  <a:moveTo>
                    <a:pt x="31148" y="0"/>
                  </a:moveTo>
                  <a:lnTo>
                    <a:pt x="0" y="0"/>
                  </a:lnTo>
                  <a:lnTo>
                    <a:pt x="0" y="11723"/>
                  </a:lnTo>
                  <a:lnTo>
                    <a:pt x="31148" y="11723"/>
                  </a:lnTo>
                  <a:lnTo>
                    <a:pt x="31148" y="0"/>
                  </a:lnTo>
                  <a:close/>
                </a:path>
              </a:pathLst>
            </a:custGeom>
            <a:solidFill>
              <a:srgbClr val="000000"/>
            </a:solidFill>
          </p:spPr>
          <p:txBody>
            <a:bodyPr wrap="square" lIns="0" tIns="0" rIns="0" bIns="0" rtlCol="0"/>
            <a:lstStyle/>
            <a:p>
              <a:endParaRPr/>
            </a:p>
          </p:txBody>
        </p:sp>
      </p:grpSp>
      <p:sp>
        <p:nvSpPr>
          <p:cNvPr id="850" name="object 113"/>
          <p:cNvSpPr/>
          <p:nvPr/>
        </p:nvSpPr>
        <p:spPr>
          <a:xfrm>
            <a:off x="2195766" y="2481182"/>
            <a:ext cx="48260" cy="26034"/>
          </a:xfrm>
          <a:custGeom>
            <a:avLst/>
            <a:gdLst/>
            <a:ahLst/>
            <a:cxnLst/>
            <a:rect l="l" t="t" r="r" b="b"/>
            <a:pathLst>
              <a:path w="48260" h="26035">
                <a:moveTo>
                  <a:pt x="47659" y="25770"/>
                </a:moveTo>
                <a:lnTo>
                  <a:pt x="28133" y="4661"/>
                </a:lnTo>
                <a:lnTo>
                  <a:pt x="23835" y="0"/>
                </a:lnTo>
                <a:lnTo>
                  <a:pt x="19526" y="4661"/>
                </a:lnTo>
                <a:lnTo>
                  <a:pt x="0" y="25770"/>
                </a:lnTo>
              </a:path>
            </a:pathLst>
          </a:custGeom>
          <a:ln w="11723">
            <a:solidFill>
              <a:srgbClr val="000000"/>
            </a:solidFill>
          </a:ln>
        </p:spPr>
        <p:txBody>
          <a:bodyPr wrap="square" lIns="0" tIns="0" rIns="0" bIns="0" rtlCol="0"/>
          <a:lstStyle/>
          <a:p>
            <a:endParaRPr/>
          </a:p>
        </p:txBody>
      </p:sp>
      <p:sp>
        <p:nvSpPr>
          <p:cNvPr id="851" name="object 114"/>
          <p:cNvSpPr/>
          <p:nvPr/>
        </p:nvSpPr>
        <p:spPr>
          <a:xfrm>
            <a:off x="2219525" y="2481852"/>
            <a:ext cx="0" cy="3119120"/>
          </a:xfrm>
          <a:custGeom>
            <a:avLst/>
            <a:gdLst/>
            <a:ahLst/>
            <a:cxnLst/>
            <a:rect l="l" t="t" r="r" b="b"/>
            <a:pathLst>
              <a:path h="3119120">
                <a:moveTo>
                  <a:pt x="0" y="0"/>
                </a:moveTo>
                <a:lnTo>
                  <a:pt x="0" y="3118975"/>
                </a:lnTo>
              </a:path>
            </a:pathLst>
          </a:custGeom>
          <a:ln w="11723">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4268119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EFE11-A4A3-4C0D-9B15-68F68DE8835B}"/>
              </a:ext>
            </a:extLst>
          </p:cNvPr>
          <p:cNvSpPr>
            <a:spLocks noGrp="1"/>
          </p:cNvSpPr>
          <p:nvPr>
            <p:ph type="title"/>
          </p:nvPr>
        </p:nvSpPr>
        <p:spPr/>
        <p:txBody>
          <a:bodyPr/>
          <a:lstStyle/>
          <a:p>
            <a:r>
              <a:rPr lang="de-CH" dirty="0"/>
              <a:t>Unsere </a:t>
            </a:r>
            <a:r>
              <a:rPr lang="de-CH" dirty="0" smtClean="0"/>
              <a:t>Themen </a:t>
            </a:r>
            <a:r>
              <a:rPr lang="de-CH" dirty="0"/>
              <a:t>heute</a:t>
            </a:r>
          </a:p>
        </p:txBody>
      </p:sp>
      <p:sp>
        <p:nvSpPr>
          <p:cNvPr id="6" name="Foliennummernplatzhalter 5">
            <a:extLst>
              <a:ext uri="{FF2B5EF4-FFF2-40B4-BE49-F238E27FC236}">
                <a16:creationId xmlns:a16="http://schemas.microsoft.com/office/drawing/2014/main" id="{56A97AFD-16FE-4EA5-A888-4A84A29DE559}"/>
              </a:ext>
            </a:extLst>
          </p:cNvPr>
          <p:cNvSpPr>
            <a:spLocks noGrp="1"/>
          </p:cNvSpPr>
          <p:nvPr>
            <p:ph type="sldNum" sz="quarter" idx="12"/>
          </p:nvPr>
        </p:nvSpPr>
        <p:spPr/>
        <p:txBody>
          <a:bodyPr/>
          <a:lstStyle/>
          <a:p>
            <a:fld id="{442AD375-037F-43D0-B059-5172DA06796A}" type="slidenum">
              <a:rPr lang="de-CH" smtClean="0"/>
              <a:pPr/>
              <a:t>2</a:t>
            </a:fld>
            <a:endParaRPr lang="de-CH" dirty="0"/>
          </a:p>
        </p:txBody>
      </p:sp>
      <p:pic>
        <p:nvPicPr>
          <p:cNvPr id="7" name="Bildplatzhalt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599" r="13599"/>
          <a:stretch>
            <a:fillRect/>
          </a:stretch>
        </p:blipFill>
        <p:spPr>
          <a:xfrm>
            <a:off x="6023992" y="1690690"/>
            <a:ext cx="5329808" cy="4507035"/>
          </a:xfrm>
        </p:spPr>
      </p:pic>
      <p:sp>
        <p:nvSpPr>
          <p:cNvPr id="3" name="Inhaltsplatzhalter 2">
            <a:extLst>
              <a:ext uri="{FF2B5EF4-FFF2-40B4-BE49-F238E27FC236}">
                <a16:creationId xmlns:a16="http://schemas.microsoft.com/office/drawing/2014/main" id="{9EAC0313-945E-4B7D-AA50-0A8905F4222C}"/>
              </a:ext>
            </a:extLst>
          </p:cNvPr>
          <p:cNvSpPr>
            <a:spLocks noGrp="1"/>
          </p:cNvSpPr>
          <p:nvPr>
            <p:ph sz="half" idx="1"/>
          </p:nvPr>
        </p:nvSpPr>
        <p:spPr>
          <a:xfrm>
            <a:off x="838200" y="1852612"/>
            <a:ext cx="3961656" cy="3304580"/>
          </a:xfrm>
        </p:spPr>
        <p:txBody>
          <a:bodyPr/>
          <a:lstStyle/>
          <a:p>
            <a:pPr marL="457200" indent="-457200">
              <a:lnSpc>
                <a:spcPct val="150000"/>
              </a:lnSpc>
              <a:buFont typeface="Symbol" panose="05050102010706020507" pitchFamily="18" charset="2"/>
              <a:buChar char="-"/>
            </a:pPr>
            <a:r>
              <a:rPr lang="de-CH" dirty="0" smtClean="0"/>
              <a:t>Berufswahlprozess</a:t>
            </a:r>
            <a:endParaRPr lang="de-CH" dirty="0"/>
          </a:p>
          <a:p>
            <a:pPr marL="457200" indent="-457200">
              <a:lnSpc>
                <a:spcPct val="150000"/>
              </a:lnSpc>
              <a:buFont typeface="Symbol" panose="05050102010706020507" pitchFamily="18" charset="2"/>
              <a:buChar char="-"/>
            </a:pPr>
            <a:r>
              <a:rPr lang="de-CH" dirty="0" smtClean="0"/>
              <a:t>Bildungssystem </a:t>
            </a:r>
            <a:endParaRPr lang="de-CH" dirty="0"/>
          </a:p>
          <a:p>
            <a:pPr marL="457200" indent="-457200">
              <a:lnSpc>
                <a:spcPct val="100000"/>
              </a:lnSpc>
              <a:buFont typeface="Symbol" panose="05050102010706020507" pitchFamily="18" charset="2"/>
              <a:buChar char="-"/>
            </a:pPr>
            <a:r>
              <a:rPr lang="de-CH" dirty="0" smtClean="0"/>
              <a:t>Schnupperlehr- und Lehrstellensuche</a:t>
            </a:r>
            <a:endParaRPr lang="de-CH" dirty="0"/>
          </a:p>
          <a:p>
            <a:pPr marL="457200" indent="-457200">
              <a:lnSpc>
                <a:spcPct val="150000"/>
              </a:lnSpc>
              <a:buFont typeface="Symbol" panose="05050102010706020507" pitchFamily="18" charset="2"/>
              <a:buChar char="-"/>
            </a:pPr>
            <a:r>
              <a:rPr lang="de-CH" dirty="0" smtClean="0"/>
              <a:t>Angebote der BIZ</a:t>
            </a:r>
            <a:endParaRPr lang="de-CH" dirty="0"/>
          </a:p>
        </p:txBody>
      </p:sp>
    </p:spTree>
    <p:extLst>
      <p:ext uri="{BB962C8B-B14F-4D97-AF65-F5344CB8AC3E}">
        <p14:creationId xmlns:p14="http://schemas.microsoft.com/office/powerpoint/2010/main" val="15475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Weiter in die Schule</a:t>
            </a:r>
            <a:br>
              <a:rPr lang="de-CH" dirty="0"/>
            </a:br>
            <a:endParaRPr lang="de-CH" dirty="0"/>
          </a:p>
        </p:txBody>
      </p:sp>
      <p:sp>
        <p:nvSpPr>
          <p:cNvPr id="6" name="Foliennummernplatzhalter 5"/>
          <p:cNvSpPr>
            <a:spLocks noGrp="1"/>
          </p:cNvSpPr>
          <p:nvPr>
            <p:ph type="sldNum" sz="quarter" idx="12"/>
          </p:nvPr>
        </p:nvSpPr>
        <p:spPr/>
        <p:txBody>
          <a:bodyPr/>
          <a:lstStyle/>
          <a:p>
            <a:fld id="{442AD375-037F-43D0-B059-5172DA06796A}" type="slidenum">
              <a:rPr lang="de-CH" smtClean="0"/>
              <a:pPr/>
              <a:t>20</a:t>
            </a:fld>
            <a:endParaRPr lang="de-CH" dirty="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6398" y="2220121"/>
            <a:ext cx="4479924" cy="2986616"/>
          </a:xfrm>
          <a:prstGeom prst="rect">
            <a:avLst/>
          </a:prstGeom>
        </p:spPr>
      </p:pic>
      <p:sp>
        <p:nvSpPr>
          <p:cNvPr id="8" name="Textplatzhalter 1"/>
          <p:cNvSpPr txBox="1">
            <a:spLocks noGrp="1"/>
          </p:cNvSpPr>
          <p:nvPr>
            <p:ph idx="1"/>
          </p:nvPr>
        </p:nvSpPr>
        <p:spPr>
          <a:xfrm>
            <a:off x="838201" y="1852613"/>
            <a:ext cx="2374199" cy="2026342"/>
          </a:xfrm>
          <a:prstGeom prst="rect">
            <a:avLst/>
          </a:prstGeom>
          <a:solidFill>
            <a:schemeClr val="accent1">
              <a:alpha val="60000"/>
            </a:schemeClr>
          </a:solidFill>
          <a:ln>
            <a:noFill/>
          </a:ln>
        </p:spPr>
        <p:style>
          <a:lnRef idx="0">
            <a:scrgbClr r="0" g="0" b="0"/>
          </a:lnRef>
          <a:fillRef idx="0">
            <a:scrgbClr r="0" g="0" b="0"/>
          </a:fillRef>
          <a:effectRef idx="0">
            <a:scrgbClr r="0" g="0" b="0"/>
          </a:effectRef>
          <a:fontRef idx="minor">
            <a:schemeClr val="lt1"/>
          </a:fontRef>
        </p:style>
        <p:txBody>
          <a:bodyPr vert="horz"/>
          <a:lstStyle>
            <a:lvl1pPr marL="271463" indent="-271463" algn="l" defTabSz="457200" rtl="0" eaLnBrk="1" latinLnBrk="0" hangingPunct="1">
              <a:lnSpc>
                <a:spcPts val="2300"/>
              </a:lnSpc>
              <a:spcBef>
                <a:spcPts val="500"/>
              </a:spcBef>
              <a:spcAft>
                <a:spcPts val="0"/>
              </a:spcAft>
              <a:buFont typeface="Symbol" charset="2"/>
              <a:buChar char="-"/>
              <a:defRPr sz="1800" kern="1200">
                <a:solidFill>
                  <a:schemeClr val="tx1"/>
                </a:solidFill>
                <a:latin typeface="Arial"/>
                <a:ea typeface="+mn-ea"/>
                <a:cs typeface="Arial"/>
              </a:defRPr>
            </a:lvl1pPr>
            <a:lvl2pPr marL="541338" indent="-269875" algn="l" defTabSz="457200" rtl="0" eaLnBrk="1" latinLnBrk="0" hangingPunct="1">
              <a:lnSpc>
                <a:spcPts val="2300"/>
              </a:lnSpc>
              <a:spcBef>
                <a:spcPts val="500"/>
              </a:spcBef>
              <a:spcAft>
                <a:spcPts val="0"/>
              </a:spcAft>
              <a:buFont typeface="Symbol" charset="2"/>
              <a:buChar char="-"/>
              <a:tabLst/>
              <a:defRPr sz="1800" kern="1200">
                <a:solidFill>
                  <a:schemeClr val="tx1"/>
                </a:solidFill>
                <a:latin typeface="Arial"/>
                <a:ea typeface="+mn-ea"/>
                <a:cs typeface="Arial"/>
              </a:defRPr>
            </a:lvl2pPr>
            <a:lvl3pPr marL="804863" indent="-263525" algn="l" defTabSz="457200" rtl="0" eaLnBrk="1" latinLnBrk="0" hangingPunct="1">
              <a:lnSpc>
                <a:spcPts val="2300"/>
              </a:lnSpc>
              <a:spcBef>
                <a:spcPts val="500"/>
              </a:spcBef>
              <a:spcAft>
                <a:spcPts val="0"/>
              </a:spcAft>
              <a:buFont typeface="Symbol" charset="2"/>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Symbol" charset="2"/>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Symbol" charset="2"/>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2300"/>
              </a:lnSpc>
              <a:spcBef>
                <a:spcPts val="500"/>
              </a:spcBef>
              <a:spcAft>
                <a:spcPts val="0"/>
              </a:spcAft>
              <a:buClrTx/>
              <a:buSzTx/>
              <a:buFont typeface="Symbol" charset="2"/>
              <a:buNone/>
              <a:tabLst/>
              <a:defRPr/>
            </a:pPr>
            <a:r>
              <a:rPr kumimoji="0" lang="de-CH" sz="2000" b="1" i="0" u="none" strike="noStrike" kern="1200" cap="none" spc="0" normalizeH="0" baseline="0" noProof="0" dirty="0" smtClean="0">
                <a:ln>
                  <a:noFill/>
                </a:ln>
                <a:solidFill>
                  <a:prstClr val="black"/>
                </a:solidFill>
                <a:effectLst/>
                <a:uLnTx/>
                <a:uFillTx/>
                <a:latin typeface="Arial"/>
                <a:ea typeface="+mn-ea"/>
                <a:cs typeface="Arial"/>
              </a:rPr>
              <a:t>Gymnasium</a:t>
            </a:r>
          </a:p>
          <a:p>
            <a:pPr marL="271463" marR="0" lvl="0" indent="-271463" algn="l" defTabSz="457200" rtl="0" eaLnBrk="1" fontAlgn="auto" latinLnBrk="0" hangingPunct="1">
              <a:lnSpc>
                <a:spcPts val="2300"/>
              </a:lnSpc>
              <a:spcBef>
                <a:spcPts val="500"/>
              </a:spcBef>
              <a:spcAft>
                <a:spcPts val="0"/>
              </a:spcAft>
              <a:buClrTx/>
              <a:buSzTx/>
              <a:buFont typeface="Symbol" charset="2"/>
              <a:buChar char="-"/>
              <a:tabLst/>
              <a:defRPr/>
            </a:pPr>
            <a:r>
              <a:rPr kumimoji="0" lang="de-CH" sz="2000" b="0" i="0" u="none" strike="noStrike" kern="1200" cap="none" spc="0" normalizeH="0" baseline="0" noProof="0" dirty="0" smtClean="0">
                <a:ln>
                  <a:noFill/>
                </a:ln>
                <a:solidFill>
                  <a:prstClr val="black"/>
                </a:solidFill>
                <a:effectLst/>
                <a:uLnTx/>
                <a:uFillTx/>
                <a:latin typeface="Arial"/>
                <a:ea typeface="+mn-ea"/>
                <a:cs typeface="Arial"/>
              </a:rPr>
              <a:t>4 Jahre</a:t>
            </a:r>
          </a:p>
          <a:p>
            <a:pPr marL="271463" marR="0" lvl="0" indent="-271463" algn="l" defTabSz="457200" rtl="0" eaLnBrk="1" fontAlgn="auto" latinLnBrk="0" hangingPunct="1">
              <a:lnSpc>
                <a:spcPts val="2300"/>
              </a:lnSpc>
              <a:spcBef>
                <a:spcPts val="500"/>
              </a:spcBef>
              <a:spcAft>
                <a:spcPts val="0"/>
              </a:spcAft>
              <a:buClrTx/>
              <a:buSzTx/>
              <a:buFont typeface="Symbol" charset="2"/>
              <a:buChar char="-"/>
              <a:tabLst/>
              <a:defRPr/>
            </a:pPr>
            <a:r>
              <a:rPr kumimoji="0" lang="de-CH" sz="2000" b="0" i="0" u="none" strike="noStrike" kern="1200" cap="none" spc="0" normalizeH="0" baseline="0" noProof="0" dirty="0" smtClean="0">
                <a:ln>
                  <a:noFill/>
                </a:ln>
                <a:solidFill>
                  <a:prstClr val="black"/>
                </a:solidFill>
                <a:effectLst/>
                <a:uLnTx/>
                <a:uFillTx/>
                <a:latin typeface="Arial"/>
                <a:ea typeface="+mn-ea"/>
                <a:cs typeface="Arial"/>
              </a:rPr>
              <a:t>Eidg. Maturität</a:t>
            </a:r>
            <a:endParaRPr kumimoji="0" lang="de-CH"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ts val="2300"/>
              </a:lnSpc>
              <a:spcBef>
                <a:spcPts val="500"/>
              </a:spcBef>
              <a:spcAft>
                <a:spcPts val="0"/>
              </a:spcAft>
              <a:buClrTx/>
              <a:buSzTx/>
              <a:buNone/>
              <a:tabLst/>
              <a:defRPr/>
            </a:pPr>
            <a:endParaRPr kumimoji="0" lang="de-CH"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Textplatzhalter 1"/>
          <p:cNvSpPr txBox="1">
            <a:spLocks/>
          </p:cNvSpPr>
          <p:nvPr/>
        </p:nvSpPr>
        <p:spPr>
          <a:xfrm>
            <a:off x="838200" y="4040878"/>
            <a:ext cx="2374200" cy="2071088"/>
          </a:xfrm>
          <a:prstGeom prst="rect">
            <a:avLst/>
          </a:prstGeom>
          <a:solidFill>
            <a:srgbClr val="92D050">
              <a:alpha val="60000"/>
            </a:srgbClr>
          </a:solidFill>
          <a:ln>
            <a:noFill/>
          </a:ln>
        </p:spPr>
        <p:style>
          <a:lnRef idx="0">
            <a:scrgbClr r="0" g="0" b="0"/>
          </a:lnRef>
          <a:fillRef idx="0">
            <a:scrgbClr r="0" g="0" b="0"/>
          </a:fillRef>
          <a:effectRef idx="0">
            <a:scrgbClr r="0" g="0" b="0"/>
          </a:effectRef>
          <a:fontRef idx="minor">
            <a:schemeClr val="lt1"/>
          </a:fontRef>
        </p:style>
        <p:txBody>
          <a:bodyPr vert="horz"/>
          <a:lstStyle>
            <a:lvl1pPr marL="271463" indent="-271463" algn="l" defTabSz="457200" rtl="0" eaLnBrk="1" latinLnBrk="0" hangingPunct="1">
              <a:lnSpc>
                <a:spcPts val="2300"/>
              </a:lnSpc>
              <a:spcBef>
                <a:spcPts val="500"/>
              </a:spcBef>
              <a:spcAft>
                <a:spcPts val="0"/>
              </a:spcAft>
              <a:buFont typeface="Symbol" charset="2"/>
              <a:buChar char="-"/>
              <a:defRPr sz="1800" kern="1200">
                <a:solidFill>
                  <a:schemeClr val="tx1"/>
                </a:solidFill>
                <a:latin typeface="Arial"/>
                <a:ea typeface="+mn-ea"/>
                <a:cs typeface="Arial"/>
              </a:defRPr>
            </a:lvl1pPr>
            <a:lvl2pPr marL="541338" indent="-269875" algn="l" defTabSz="457200" rtl="0" eaLnBrk="1" latinLnBrk="0" hangingPunct="1">
              <a:lnSpc>
                <a:spcPts val="2300"/>
              </a:lnSpc>
              <a:spcBef>
                <a:spcPts val="500"/>
              </a:spcBef>
              <a:spcAft>
                <a:spcPts val="0"/>
              </a:spcAft>
              <a:buFont typeface="Symbol" charset="2"/>
              <a:buChar char="-"/>
              <a:tabLst/>
              <a:defRPr sz="1800" kern="1200">
                <a:solidFill>
                  <a:schemeClr val="tx1"/>
                </a:solidFill>
                <a:latin typeface="Arial"/>
                <a:ea typeface="+mn-ea"/>
                <a:cs typeface="Arial"/>
              </a:defRPr>
            </a:lvl2pPr>
            <a:lvl3pPr marL="804863" indent="-263525" algn="l" defTabSz="457200" rtl="0" eaLnBrk="1" latinLnBrk="0" hangingPunct="1">
              <a:lnSpc>
                <a:spcPts val="2300"/>
              </a:lnSpc>
              <a:spcBef>
                <a:spcPts val="500"/>
              </a:spcBef>
              <a:spcAft>
                <a:spcPts val="0"/>
              </a:spcAft>
              <a:buFont typeface="Symbol" charset="2"/>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Symbol" charset="2"/>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Symbol" charset="2"/>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2300"/>
              </a:lnSpc>
              <a:spcBef>
                <a:spcPts val="500"/>
              </a:spcBef>
              <a:spcAft>
                <a:spcPts val="0"/>
              </a:spcAft>
              <a:buClrTx/>
              <a:buSzTx/>
              <a:buFont typeface="Symbol" charset="2"/>
              <a:buNone/>
              <a:tabLst/>
              <a:defRPr/>
            </a:pPr>
            <a:r>
              <a:rPr kumimoji="0" lang="de-CH" sz="2000" b="1" i="0" u="none" strike="noStrike" kern="1200" cap="none" spc="0" normalizeH="0" baseline="0" noProof="0" dirty="0" smtClean="0">
                <a:ln>
                  <a:noFill/>
                </a:ln>
                <a:solidFill>
                  <a:prstClr val="black"/>
                </a:solidFill>
                <a:effectLst/>
                <a:uLnTx/>
                <a:uFillTx/>
                <a:latin typeface="Arial"/>
                <a:ea typeface="+mn-ea"/>
                <a:cs typeface="Arial"/>
              </a:rPr>
              <a:t>FMS</a:t>
            </a:r>
          </a:p>
          <a:p>
            <a:pPr marL="271463" marR="0" lvl="0" indent="-271463" algn="l" defTabSz="457200" rtl="0" eaLnBrk="1" fontAlgn="auto" latinLnBrk="0" hangingPunct="1">
              <a:lnSpc>
                <a:spcPts val="2300"/>
              </a:lnSpc>
              <a:spcBef>
                <a:spcPts val="500"/>
              </a:spcBef>
              <a:spcAft>
                <a:spcPts val="0"/>
              </a:spcAft>
              <a:buClrTx/>
              <a:buSzTx/>
              <a:buFont typeface="Symbol" charset="2"/>
              <a:buChar char="-"/>
              <a:tabLst/>
              <a:defRPr/>
            </a:pPr>
            <a:r>
              <a:rPr kumimoji="0" lang="de-CH" sz="2000" b="0" i="0" u="none" strike="noStrike" kern="1200" cap="none" spc="0" normalizeH="0" baseline="0" noProof="0" dirty="0" smtClean="0">
                <a:ln>
                  <a:noFill/>
                </a:ln>
                <a:solidFill>
                  <a:prstClr val="black"/>
                </a:solidFill>
                <a:effectLst/>
                <a:uLnTx/>
                <a:uFillTx/>
                <a:latin typeface="Arial"/>
                <a:ea typeface="+mn-ea"/>
                <a:cs typeface="Arial"/>
              </a:rPr>
              <a:t>3 Jahre:</a:t>
            </a:r>
            <a:r>
              <a:rPr kumimoji="0" lang="de-CH" sz="2000" b="0" i="0" u="none" strike="noStrike" kern="1200" cap="none" spc="0" normalizeH="0" noProof="0" dirty="0" smtClean="0">
                <a:ln>
                  <a:noFill/>
                </a:ln>
                <a:solidFill>
                  <a:prstClr val="black"/>
                </a:solidFill>
                <a:effectLst/>
                <a:uLnTx/>
                <a:uFillTx/>
                <a:latin typeface="Arial"/>
                <a:ea typeface="+mn-ea"/>
                <a:cs typeface="Arial"/>
              </a:rPr>
              <a:t> Fachmittelschul-ausweis</a:t>
            </a:r>
            <a:endParaRPr lang="de-CH" sz="2000" dirty="0">
              <a:solidFill>
                <a:prstClr val="black"/>
              </a:solidFill>
            </a:endParaRPr>
          </a:p>
          <a:p>
            <a:pPr marL="271463" marR="0" lvl="0" indent="-271463" algn="l" defTabSz="457200" rtl="0" eaLnBrk="1" fontAlgn="auto" latinLnBrk="0" hangingPunct="1">
              <a:lnSpc>
                <a:spcPts val="2300"/>
              </a:lnSpc>
              <a:spcBef>
                <a:spcPts val="500"/>
              </a:spcBef>
              <a:spcAft>
                <a:spcPts val="0"/>
              </a:spcAft>
              <a:buClrTx/>
              <a:buSzTx/>
              <a:buFont typeface="Symbol" charset="2"/>
              <a:buChar char="-"/>
              <a:tabLst/>
              <a:defRPr/>
            </a:pPr>
            <a:r>
              <a:rPr lang="de-CH" sz="2000" noProof="0" dirty="0" smtClean="0">
                <a:solidFill>
                  <a:prstClr val="black"/>
                </a:solidFill>
              </a:rPr>
              <a:t>+1</a:t>
            </a:r>
            <a:r>
              <a:rPr kumimoji="0" lang="de-CH" sz="2000" b="0" i="0" u="none" strike="noStrike" kern="1200" cap="none" spc="0" normalizeH="0" baseline="0" noProof="0" dirty="0" smtClean="0">
                <a:ln>
                  <a:noFill/>
                </a:ln>
                <a:solidFill>
                  <a:prstClr val="black"/>
                </a:solidFill>
                <a:effectLst/>
                <a:uLnTx/>
                <a:uFillTx/>
                <a:latin typeface="Arial"/>
                <a:ea typeface="+mn-ea"/>
                <a:cs typeface="Arial"/>
              </a:rPr>
              <a:t> Jahr: Fachmaturität</a:t>
            </a:r>
          </a:p>
        </p:txBody>
      </p:sp>
      <p:sp>
        <p:nvSpPr>
          <p:cNvPr id="10" name="Textplatzhalter 1"/>
          <p:cNvSpPr txBox="1">
            <a:spLocks/>
          </p:cNvSpPr>
          <p:nvPr/>
        </p:nvSpPr>
        <p:spPr>
          <a:xfrm>
            <a:off x="3359696" y="1852613"/>
            <a:ext cx="2448272" cy="2026342"/>
          </a:xfrm>
          <a:prstGeom prst="rect">
            <a:avLst/>
          </a:prstGeom>
          <a:solidFill>
            <a:schemeClr val="accent2">
              <a:alpha val="60000"/>
            </a:schemeClr>
          </a:solidFill>
          <a:ln>
            <a:noFill/>
          </a:ln>
        </p:spPr>
        <p:style>
          <a:lnRef idx="0">
            <a:scrgbClr r="0" g="0" b="0"/>
          </a:lnRef>
          <a:fillRef idx="0">
            <a:scrgbClr r="0" g="0" b="0"/>
          </a:fillRef>
          <a:effectRef idx="0">
            <a:scrgbClr r="0" g="0" b="0"/>
          </a:effectRef>
          <a:fontRef idx="minor">
            <a:schemeClr val="lt1"/>
          </a:fontRef>
        </p:style>
        <p:txBody>
          <a:bodyPr vert="horz"/>
          <a:lstStyle>
            <a:lvl1pPr marL="271463" indent="-271463" algn="l" defTabSz="457200" rtl="0" eaLnBrk="1" latinLnBrk="0" hangingPunct="1">
              <a:lnSpc>
                <a:spcPts val="2300"/>
              </a:lnSpc>
              <a:spcBef>
                <a:spcPts val="500"/>
              </a:spcBef>
              <a:spcAft>
                <a:spcPts val="0"/>
              </a:spcAft>
              <a:buFont typeface="Symbol" charset="2"/>
              <a:buChar char="-"/>
              <a:defRPr sz="1800" kern="1200">
                <a:solidFill>
                  <a:schemeClr val="tx1"/>
                </a:solidFill>
                <a:latin typeface="Arial"/>
                <a:ea typeface="+mn-ea"/>
                <a:cs typeface="Arial"/>
              </a:defRPr>
            </a:lvl1pPr>
            <a:lvl2pPr marL="541338" indent="-269875" algn="l" defTabSz="457200" rtl="0" eaLnBrk="1" latinLnBrk="0" hangingPunct="1">
              <a:lnSpc>
                <a:spcPts val="2300"/>
              </a:lnSpc>
              <a:spcBef>
                <a:spcPts val="500"/>
              </a:spcBef>
              <a:spcAft>
                <a:spcPts val="0"/>
              </a:spcAft>
              <a:buFont typeface="Symbol" charset="2"/>
              <a:buChar char="-"/>
              <a:tabLst/>
              <a:defRPr sz="1800" kern="1200">
                <a:solidFill>
                  <a:schemeClr val="tx1"/>
                </a:solidFill>
                <a:latin typeface="Arial"/>
                <a:ea typeface="+mn-ea"/>
                <a:cs typeface="Arial"/>
              </a:defRPr>
            </a:lvl2pPr>
            <a:lvl3pPr marL="804863" indent="-263525" algn="l" defTabSz="457200" rtl="0" eaLnBrk="1" latinLnBrk="0" hangingPunct="1">
              <a:lnSpc>
                <a:spcPts val="2300"/>
              </a:lnSpc>
              <a:spcBef>
                <a:spcPts val="500"/>
              </a:spcBef>
              <a:spcAft>
                <a:spcPts val="0"/>
              </a:spcAft>
              <a:buFont typeface="Symbol" charset="2"/>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Symbol" charset="2"/>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Symbol" charset="2"/>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2300"/>
              </a:lnSpc>
              <a:spcBef>
                <a:spcPts val="500"/>
              </a:spcBef>
              <a:spcAft>
                <a:spcPts val="0"/>
              </a:spcAft>
              <a:buClrTx/>
              <a:buSzTx/>
              <a:buFont typeface="Symbol" charset="2"/>
              <a:buNone/>
              <a:tabLst/>
              <a:defRPr/>
            </a:pPr>
            <a:r>
              <a:rPr kumimoji="0" lang="de-CH" sz="2000" b="1" i="0" u="none" strike="noStrike" kern="1200" cap="none" spc="0" normalizeH="0" baseline="0" noProof="0" dirty="0">
                <a:ln>
                  <a:noFill/>
                </a:ln>
                <a:solidFill>
                  <a:prstClr val="black"/>
                </a:solidFill>
                <a:effectLst/>
                <a:uLnTx/>
                <a:uFillTx/>
                <a:latin typeface="Arial"/>
                <a:ea typeface="+mn-ea"/>
                <a:cs typeface="Arial"/>
              </a:rPr>
              <a:t>W</a:t>
            </a:r>
            <a:r>
              <a:rPr kumimoji="0" lang="de-CH" sz="2000" b="1" i="0" u="none" strike="noStrike" kern="1200" cap="none" spc="0" normalizeH="0" baseline="0" noProof="0" dirty="0" smtClean="0">
                <a:ln>
                  <a:noFill/>
                </a:ln>
                <a:solidFill>
                  <a:prstClr val="black"/>
                </a:solidFill>
                <a:effectLst/>
                <a:uLnTx/>
                <a:uFillTx/>
                <a:latin typeface="Arial"/>
                <a:ea typeface="+mn-ea"/>
                <a:cs typeface="Arial"/>
              </a:rPr>
              <a:t>MS</a:t>
            </a:r>
          </a:p>
          <a:p>
            <a:pPr marL="271463" marR="0" lvl="0" indent="-271463" algn="l" defTabSz="457200" rtl="0" eaLnBrk="1" fontAlgn="auto" latinLnBrk="0" hangingPunct="1">
              <a:lnSpc>
                <a:spcPts val="2300"/>
              </a:lnSpc>
              <a:spcBef>
                <a:spcPts val="500"/>
              </a:spcBef>
              <a:spcAft>
                <a:spcPts val="0"/>
              </a:spcAft>
              <a:buClrTx/>
              <a:buSzTx/>
              <a:buFont typeface="Symbol" charset="2"/>
              <a:buChar char="-"/>
              <a:tabLst/>
              <a:defRPr/>
            </a:pPr>
            <a:r>
              <a:rPr kumimoji="0" lang="de-CH" sz="2000" b="0" i="0" u="none" strike="noStrike" kern="1200" cap="none" spc="0" normalizeH="0" baseline="0" noProof="0" dirty="0" smtClean="0">
                <a:ln>
                  <a:noFill/>
                </a:ln>
                <a:solidFill>
                  <a:prstClr val="black"/>
                </a:solidFill>
                <a:effectLst/>
                <a:uLnTx/>
                <a:uFillTx/>
                <a:latin typeface="Arial"/>
                <a:ea typeface="+mn-ea"/>
                <a:cs typeface="Arial"/>
              </a:rPr>
              <a:t>4 Jahre mit BM, 3 Jahre ohne BM (nur franz.)</a:t>
            </a:r>
          </a:p>
          <a:p>
            <a:pPr marL="271463" marR="0" lvl="0" indent="-271463" algn="l" defTabSz="457200" rtl="0" eaLnBrk="1" fontAlgn="auto" latinLnBrk="0" hangingPunct="1">
              <a:lnSpc>
                <a:spcPts val="2300"/>
              </a:lnSpc>
              <a:spcBef>
                <a:spcPts val="500"/>
              </a:spcBef>
              <a:spcAft>
                <a:spcPts val="0"/>
              </a:spcAft>
              <a:buClrTx/>
              <a:buSzTx/>
              <a:buFont typeface="Symbol" charset="2"/>
              <a:buChar char="-"/>
              <a:tabLst/>
              <a:defRPr/>
            </a:pPr>
            <a:r>
              <a:rPr kumimoji="0" lang="de-CH" sz="2000" b="0" i="0" u="none" strike="noStrike" kern="1200" cap="none" spc="0" normalizeH="0" baseline="0" noProof="0" dirty="0" smtClean="0">
                <a:ln>
                  <a:noFill/>
                </a:ln>
                <a:solidFill>
                  <a:prstClr val="black"/>
                </a:solidFill>
                <a:effectLst/>
                <a:uLnTx/>
                <a:uFillTx/>
                <a:latin typeface="Arial"/>
                <a:ea typeface="+mn-ea"/>
                <a:cs typeface="Arial"/>
              </a:rPr>
              <a:t>Kaufmann/ Kauffrau EFZ</a:t>
            </a:r>
          </a:p>
        </p:txBody>
      </p:sp>
      <p:sp>
        <p:nvSpPr>
          <p:cNvPr id="11" name="Textplatzhalter 1"/>
          <p:cNvSpPr txBox="1">
            <a:spLocks/>
          </p:cNvSpPr>
          <p:nvPr/>
        </p:nvSpPr>
        <p:spPr>
          <a:xfrm>
            <a:off x="3384699" y="4040878"/>
            <a:ext cx="2398265" cy="2071088"/>
          </a:xfrm>
          <a:prstGeom prst="rect">
            <a:avLst/>
          </a:prstGeom>
          <a:solidFill>
            <a:schemeClr val="accent4">
              <a:alpha val="60000"/>
            </a:schemeClr>
          </a:solidFill>
          <a:ln>
            <a:noFill/>
          </a:ln>
        </p:spPr>
        <p:style>
          <a:lnRef idx="0">
            <a:scrgbClr r="0" g="0" b="0"/>
          </a:lnRef>
          <a:fillRef idx="0">
            <a:scrgbClr r="0" g="0" b="0"/>
          </a:fillRef>
          <a:effectRef idx="0">
            <a:scrgbClr r="0" g="0" b="0"/>
          </a:effectRef>
          <a:fontRef idx="minor">
            <a:schemeClr val="lt1"/>
          </a:fontRef>
        </p:style>
        <p:txBody>
          <a:bodyPr vert="horz"/>
          <a:lstStyle>
            <a:lvl1pPr marL="271463" indent="-271463" algn="l" defTabSz="457200" rtl="0" eaLnBrk="1" latinLnBrk="0" hangingPunct="1">
              <a:lnSpc>
                <a:spcPts val="2300"/>
              </a:lnSpc>
              <a:spcBef>
                <a:spcPts val="500"/>
              </a:spcBef>
              <a:spcAft>
                <a:spcPts val="0"/>
              </a:spcAft>
              <a:buFont typeface="Symbol" charset="2"/>
              <a:buChar char="-"/>
              <a:defRPr sz="1800" kern="1200">
                <a:solidFill>
                  <a:schemeClr val="tx1"/>
                </a:solidFill>
                <a:latin typeface="Arial"/>
                <a:ea typeface="+mn-ea"/>
                <a:cs typeface="Arial"/>
              </a:defRPr>
            </a:lvl1pPr>
            <a:lvl2pPr marL="541338" indent="-269875" algn="l" defTabSz="457200" rtl="0" eaLnBrk="1" latinLnBrk="0" hangingPunct="1">
              <a:lnSpc>
                <a:spcPts val="2300"/>
              </a:lnSpc>
              <a:spcBef>
                <a:spcPts val="500"/>
              </a:spcBef>
              <a:spcAft>
                <a:spcPts val="0"/>
              </a:spcAft>
              <a:buFont typeface="Symbol" charset="2"/>
              <a:buChar char="-"/>
              <a:tabLst/>
              <a:defRPr sz="1800" kern="1200">
                <a:solidFill>
                  <a:schemeClr val="tx1"/>
                </a:solidFill>
                <a:latin typeface="Arial"/>
                <a:ea typeface="+mn-ea"/>
                <a:cs typeface="Arial"/>
              </a:defRPr>
            </a:lvl2pPr>
            <a:lvl3pPr marL="804863" indent="-263525" algn="l" defTabSz="457200" rtl="0" eaLnBrk="1" latinLnBrk="0" hangingPunct="1">
              <a:lnSpc>
                <a:spcPts val="2300"/>
              </a:lnSpc>
              <a:spcBef>
                <a:spcPts val="500"/>
              </a:spcBef>
              <a:spcAft>
                <a:spcPts val="0"/>
              </a:spcAft>
              <a:buFont typeface="Symbol" charset="2"/>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Symbol" charset="2"/>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Symbol" charset="2"/>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2300"/>
              </a:lnSpc>
              <a:spcBef>
                <a:spcPts val="500"/>
              </a:spcBef>
              <a:spcAft>
                <a:spcPts val="0"/>
              </a:spcAft>
              <a:buClrTx/>
              <a:buSzTx/>
              <a:buFont typeface="Symbol" charset="2"/>
              <a:buNone/>
              <a:tabLst/>
              <a:defRPr/>
            </a:pPr>
            <a:r>
              <a:rPr kumimoji="0" lang="de-CH" sz="2000" b="1" i="0" u="none" strike="noStrike" kern="1200" cap="none" spc="0" normalizeH="0" baseline="0" noProof="0" dirty="0" smtClean="0">
                <a:ln>
                  <a:noFill/>
                </a:ln>
                <a:solidFill>
                  <a:prstClr val="black"/>
                </a:solidFill>
                <a:effectLst/>
                <a:uLnTx/>
                <a:uFillTx/>
                <a:latin typeface="Arial"/>
                <a:ea typeface="+mn-ea"/>
                <a:cs typeface="Arial"/>
              </a:rPr>
              <a:t>IMS</a:t>
            </a:r>
          </a:p>
          <a:p>
            <a:pPr marL="271463" marR="0" lvl="0" indent="-271463" algn="l" defTabSz="457200" rtl="0" eaLnBrk="1" fontAlgn="auto" latinLnBrk="0" hangingPunct="1">
              <a:lnSpc>
                <a:spcPts val="2300"/>
              </a:lnSpc>
              <a:spcBef>
                <a:spcPts val="500"/>
              </a:spcBef>
              <a:spcAft>
                <a:spcPts val="0"/>
              </a:spcAft>
              <a:buClrTx/>
              <a:buSzTx/>
              <a:buFont typeface="Symbol" charset="2"/>
              <a:buChar char="-"/>
              <a:tabLst/>
              <a:defRPr/>
            </a:pPr>
            <a:r>
              <a:rPr kumimoji="0" lang="de-CH" sz="2000" b="0" i="0" u="none" strike="noStrike" kern="1200" cap="none" spc="0" normalizeH="0" baseline="0" noProof="0" dirty="0" smtClean="0">
                <a:ln>
                  <a:noFill/>
                </a:ln>
                <a:solidFill>
                  <a:prstClr val="black"/>
                </a:solidFill>
                <a:effectLst/>
                <a:uLnTx/>
                <a:uFillTx/>
                <a:latin typeface="Arial"/>
                <a:ea typeface="+mn-ea"/>
                <a:cs typeface="Arial"/>
              </a:rPr>
              <a:t>4 Jahre mit BM</a:t>
            </a:r>
          </a:p>
          <a:p>
            <a:pPr marL="271463" marR="0" lvl="0" indent="-271463" algn="l" defTabSz="457200" rtl="0" eaLnBrk="1" fontAlgn="auto" latinLnBrk="0" hangingPunct="1">
              <a:lnSpc>
                <a:spcPts val="2300"/>
              </a:lnSpc>
              <a:spcBef>
                <a:spcPts val="500"/>
              </a:spcBef>
              <a:spcAft>
                <a:spcPts val="0"/>
              </a:spcAft>
              <a:buClrTx/>
              <a:buSzTx/>
              <a:buFont typeface="Symbol" charset="2"/>
              <a:buChar char="-"/>
              <a:tabLst/>
              <a:defRPr/>
            </a:pPr>
            <a:r>
              <a:rPr kumimoji="0" lang="de-CH" sz="2000" b="0" i="0" u="none" strike="noStrike" kern="1200" cap="none" spc="0" normalizeH="0" baseline="0" noProof="0" dirty="0" smtClean="0">
                <a:ln>
                  <a:noFill/>
                </a:ln>
                <a:solidFill>
                  <a:prstClr val="black"/>
                </a:solidFill>
                <a:effectLst/>
                <a:uLnTx/>
                <a:uFillTx/>
                <a:latin typeface="Arial"/>
                <a:ea typeface="+mn-ea"/>
                <a:cs typeface="Arial"/>
              </a:rPr>
              <a:t>Informatiker/in EFZ</a:t>
            </a:r>
          </a:p>
        </p:txBody>
      </p:sp>
    </p:spTree>
    <p:extLst>
      <p:ext uri="{BB962C8B-B14F-4D97-AF65-F5344CB8AC3E}">
        <p14:creationId xmlns:p14="http://schemas.microsoft.com/office/powerpoint/2010/main" val="2467031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CC7FC-9400-45C0-AEE5-559DC7B81768}"/>
              </a:ext>
            </a:extLst>
          </p:cNvPr>
          <p:cNvSpPr>
            <a:spLocks noGrp="1"/>
          </p:cNvSpPr>
          <p:nvPr>
            <p:ph type="title"/>
          </p:nvPr>
        </p:nvSpPr>
        <p:spPr/>
        <p:txBody>
          <a:bodyPr/>
          <a:lstStyle/>
          <a:p>
            <a:r>
              <a:rPr lang="de-CH" dirty="0" smtClean="0"/>
              <a:t>Angebote BIZ</a:t>
            </a:r>
            <a:endParaRPr lang="de-CH" dirty="0"/>
          </a:p>
        </p:txBody>
      </p:sp>
      <p:sp>
        <p:nvSpPr>
          <p:cNvPr id="6" name="Foliennummernplatzhalter 5">
            <a:extLst>
              <a:ext uri="{FF2B5EF4-FFF2-40B4-BE49-F238E27FC236}">
                <a16:creationId xmlns:a16="http://schemas.microsoft.com/office/drawing/2014/main" id="{B74ED3FD-0C67-4C9B-8116-779F4B8A0B57}"/>
              </a:ext>
            </a:extLst>
          </p:cNvPr>
          <p:cNvSpPr>
            <a:spLocks noGrp="1"/>
          </p:cNvSpPr>
          <p:nvPr>
            <p:ph type="sldNum" sz="quarter" idx="12"/>
          </p:nvPr>
        </p:nvSpPr>
        <p:spPr/>
        <p:txBody>
          <a:bodyPr/>
          <a:lstStyle/>
          <a:p>
            <a:fld id="{442AD375-037F-43D0-B059-5172DA06796A}" type="slidenum">
              <a:rPr lang="de-CH" smtClean="0"/>
              <a:pPr/>
              <a:t>21</a:t>
            </a:fld>
            <a:endParaRPr lang="de-CH" dirty="0"/>
          </a:p>
        </p:txBody>
      </p:sp>
      <p:sp>
        <p:nvSpPr>
          <p:cNvPr id="14" name="Textfeld 13"/>
          <p:cNvSpPr txBox="1"/>
          <p:nvPr/>
        </p:nvSpPr>
        <p:spPr>
          <a:xfrm>
            <a:off x="859863" y="5229200"/>
            <a:ext cx="2850316" cy="615553"/>
          </a:xfrm>
          <a:prstGeom prst="rect">
            <a:avLst/>
          </a:prstGeom>
          <a:noFill/>
        </p:spPr>
        <p:txBody>
          <a:bodyPr wrap="square" lIns="0" tIns="0" rIns="0" bIns="0" rtlCol="0">
            <a:spAutoFit/>
          </a:bodyPr>
          <a:lstStyle/>
          <a:p>
            <a:pPr algn="ctr"/>
            <a:r>
              <a:rPr lang="de-CH" sz="2000" dirty="0" smtClean="0"/>
              <a:t>Beratung</a:t>
            </a:r>
          </a:p>
          <a:p>
            <a:pPr algn="ctr"/>
            <a:r>
              <a:rPr lang="de-CH" sz="2000" dirty="0"/>
              <a:t>m</a:t>
            </a:r>
            <a:r>
              <a:rPr lang="de-CH" sz="2000" dirty="0" smtClean="0"/>
              <a:t>it Anmeldung</a:t>
            </a:r>
            <a:endParaRPr lang="de-CH" sz="2000" dirty="0"/>
          </a:p>
        </p:txBody>
      </p:sp>
      <p:sp>
        <p:nvSpPr>
          <p:cNvPr id="15" name="Textfeld 14"/>
          <p:cNvSpPr txBox="1"/>
          <p:nvPr/>
        </p:nvSpPr>
        <p:spPr>
          <a:xfrm>
            <a:off x="4089903" y="4829090"/>
            <a:ext cx="4228344" cy="1723549"/>
          </a:xfrm>
          <a:prstGeom prst="rect">
            <a:avLst/>
          </a:prstGeom>
          <a:noFill/>
        </p:spPr>
        <p:txBody>
          <a:bodyPr wrap="square" lIns="0" tIns="0" rIns="0" bIns="0" rtlCol="0">
            <a:spAutoFit/>
          </a:bodyPr>
          <a:lstStyle/>
          <a:p>
            <a:pPr algn="ctr"/>
            <a:endParaRPr lang="de-CH" sz="2000" dirty="0" smtClean="0"/>
          </a:p>
          <a:p>
            <a:pPr algn="ctr"/>
            <a:r>
              <a:rPr lang="de-CH" sz="2000" dirty="0" smtClean="0"/>
              <a:t>Infothek</a:t>
            </a:r>
          </a:p>
          <a:p>
            <a:pPr algn="ctr"/>
            <a:r>
              <a:rPr lang="de-CH" sz="1600" dirty="0" smtClean="0"/>
              <a:t>Montag und Mittwoch</a:t>
            </a:r>
          </a:p>
          <a:p>
            <a:pPr algn="ctr"/>
            <a:r>
              <a:rPr lang="de-CH" sz="1600" dirty="0" smtClean="0"/>
              <a:t> 8.30-12.00 Uhr /13.30-16.30 Uhr</a:t>
            </a:r>
          </a:p>
          <a:p>
            <a:pPr algn="ctr"/>
            <a:r>
              <a:rPr lang="de-CH" sz="1600" dirty="0" smtClean="0"/>
              <a:t>Donnerstag 8.30-12.00 Uhr</a:t>
            </a:r>
          </a:p>
          <a:p>
            <a:pPr algn="ctr"/>
            <a:endParaRPr lang="de-CH" sz="2000" dirty="0"/>
          </a:p>
        </p:txBody>
      </p:sp>
      <p:sp>
        <p:nvSpPr>
          <p:cNvPr id="16" name="Textfeld 15"/>
          <p:cNvSpPr txBox="1"/>
          <p:nvPr/>
        </p:nvSpPr>
        <p:spPr>
          <a:xfrm>
            <a:off x="8697974" y="5229200"/>
            <a:ext cx="2891830" cy="923330"/>
          </a:xfrm>
          <a:prstGeom prst="rect">
            <a:avLst/>
          </a:prstGeom>
          <a:noFill/>
        </p:spPr>
        <p:txBody>
          <a:bodyPr wrap="square" lIns="0" tIns="0" rIns="0" bIns="0" rtlCol="0">
            <a:spAutoFit/>
          </a:bodyPr>
          <a:lstStyle/>
          <a:p>
            <a:pPr algn="ctr"/>
            <a:r>
              <a:rPr lang="de-CH" sz="2000" dirty="0" smtClean="0"/>
              <a:t>Fachauskünfte/</a:t>
            </a:r>
          </a:p>
          <a:p>
            <a:pPr algn="ctr"/>
            <a:r>
              <a:rPr lang="de-CH" sz="2000" dirty="0" smtClean="0"/>
              <a:t>Kurzgespräche</a:t>
            </a:r>
          </a:p>
          <a:p>
            <a:pPr algn="ctr"/>
            <a:r>
              <a:rPr lang="de-CH" sz="2000" dirty="0"/>
              <a:t>i</a:t>
            </a:r>
            <a:r>
              <a:rPr lang="de-CH" sz="2000" dirty="0" smtClean="0"/>
              <a:t>m Schulhaus</a:t>
            </a:r>
            <a:endParaRPr lang="de-CH" sz="2000" dirty="0"/>
          </a:p>
        </p:txBody>
      </p:sp>
      <p:pic>
        <p:nvPicPr>
          <p:cNvPr id="10" name="Grafi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550" y="1860188"/>
            <a:ext cx="2845628" cy="284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a:hlinkClick r:id="rId4"/>
          </p:cNvPr>
          <p:cNvPicPr>
            <a:picLocks noChangeAspect="1"/>
          </p:cNvPicPr>
          <p:nvPr/>
        </p:nvPicPr>
        <p:blipFill rotWithShape="1">
          <a:blip r:embed="rId5" cstate="print">
            <a:extLst>
              <a:ext uri="{28A0092B-C50C-407E-A947-70E740481C1C}">
                <a14:useLocalDpi xmlns:a14="http://schemas.microsoft.com/office/drawing/2010/main" val="0"/>
              </a:ext>
            </a:extLst>
          </a:blip>
          <a:srcRect l="-1" t="-805" r="842"/>
          <a:stretch/>
        </p:blipFill>
        <p:spPr>
          <a:xfrm>
            <a:off x="4089903" y="1860464"/>
            <a:ext cx="4228345" cy="2865722"/>
          </a:xfrm>
          <a:prstGeom prst="rect">
            <a:avLst/>
          </a:prstGeom>
        </p:spPr>
      </p:pic>
      <p:pic>
        <p:nvPicPr>
          <p:cNvPr id="3" name="Grafik 2"/>
          <p:cNvPicPr>
            <a:picLocks noChangeAspect="1"/>
          </p:cNvPicPr>
          <p:nvPr/>
        </p:nvPicPr>
        <p:blipFill rotWithShape="1">
          <a:blip r:embed="rId6" cstate="print">
            <a:extLst>
              <a:ext uri="{28A0092B-C50C-407E-A947-70E740481C1C}">
                <a14:useLocalDpi xmlns:a14="http://schemas.microsoft.com/office/drawing/2010/main" val="0"/>
              </a:ext>
            </a:extLst>
          </a:blip>
          <a:srcRect l="36025" t="2981" r="-2294" b="-706"/>
          <a:stretch/>
        </p:blipFill>
        <p:spPr>
          <a:xfrm>
            <a:off x="8750499" y="1861229"/>
            <a:ext cx="2914091" cy="2864957"/>
          </a:xfrm>
          <a:prstGeom prst="rect">
            <a:avLst/>
          </a:prstGeom>
        </p:spPr>
      </p:pic>
    </p:spTree>
    <p:extLst>
      <p:ext uri="{BB962C8B-B14F-4D97-AF65-F5344CB8AC3E}">
        <p14:creationId xmlns:p14="http://schemas.microsoft.com/office/powerpoint/2010/main" val="4196229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EFE11-A4A3-4C0D-9B15-68F68DE8835B}"/>
              </a:ext>
            </a:extLst>
          </p:cNvPr>
          <p:cNvSpPr>
            <a:spLocks noGrp="1"/>
          </p:cNvSpPr>
          <p:nvPr>
            <p:ph type="title"/>
          </p:nvPr>
        </p:nvSpPr>
        <p:spPr/>
        <p:txBody>
          <a:bodyPr/>
          <a:lstStyle/>
          <a:p>
            <a:r>
              <a:rPr lang="de-CH" dirty="0" smtClean="0"/>
              <a:t>Workshops für Jugendliche im BIZ (8. / 9. Klasse)</a:t>
            </a:r>
            <a:endParaRPr lang="de-CH" dirty="0"/>
          </a:p>
        </p:txBody>
      </p:sp>
      <p:sp>
        <p:nvSpPr>
          <p:cNvPr id="6" name="Foliennummernplatzhalter 5">
            <a:extLst>
              <a:ext uri="{FF2B5EF4-FFF2-40B4-BE49-F238E27FC236}">
                <a16:creationId xmlns:a16="http://schemas.microsoft.com/office/drawing/2014/main" id="{56A97AFD-16FE-4EA5-A888-4A84A29DE559}"/>
              </a:ext>
            </a:extLst>
          </p:cNvPr>
          <p:cNvSpPr>
            <a:spLocks noGrp="1"/>
          </p:cNvSpPr>
          <p:nvPr>
            <p:ph type="sldNum" sz="quarter" idx="12"/>
          </p:nvPr>
        </p:nvSpPr>
        <p:spPr/>
        <p:txBody>
          <a:bodyPr/>
          <a:lstStyle/>
          <a:p>
            <a:fld id="{442AD375-037F-43D0-B059-5172DA06796A}" type="slidenum">
              <a:rPr lang="de-CH" smtClean="0"/>
              <a:pPr/>
              <a:t>22</a:t>
            </a:fld>
            <a:endParaRPr lang="de-CH" dirty="0"/>
          </a:p>
        </p:txBody>
      </p:sp>
      <p:sp>
        <p:nvSpPr>
          <p:cNvPr id="3" name="Inhaltsplatzhalter 2">
            <a:extLst>
              <a:ext uri="{FF2B5EF4-FFF2-40B4-BE49-F238E27FC236}">
                <a16:creationId xmlns:a16="http://schemas.microsoft.com/office/drawing/2014/main" id="{9EAC0313-945E-4B7D-AA50-0A8905F4222C}"/>
              </a:ext>
            </a:extLst>
          </p:cNvPr>
          <p:cNvSpPr>
            <a:spLocks noGrp="1"/>
          </p:cNvSpPr>
          <p:nvPr>
            <p:ph sz="half" idx="1"/>
          </p:nvPr>
        </p:nvSpPr>
        <p:spPr>
          <a:xfrm>
            <a:off x="838200" y="2060848"/>
            <a:ext cx="5329808" cy="4363019"/>
          </a:xfrm>
        </p:spPr>
        <p:txBody>
          <a:bodyPr/>
          <a:lstStyle/>
          <a:p>
            <a:endParaRPr lang="de-CH" dirty="0" smtClean="0"/>
          </a:p>
          <a:p>
            <a:pPr lvl="1"/>
            <a:r>
              <a:rPr lang="de-CH" dirty="0" smtClean="0"/>
              <a:t>Bewerbungsdossier</a:t>
            </a:r>
            <a:endParaRPr lang="de-CH" dirty="0"/>
          </a:p>
          <a:p>
            <a:pPr lvl="1"/>
            <a:endParaRPr lang="de-CH" dirty="0"/>
          </a:p>
          <a:p>
            <a:pPr lvl="1"/>
            <a:r>
              <a:rPr lang="de-CH" dirty="0" smtClean="0"/>
              <a:t>Eignungstest</a:t>
            </a:r>
            <a:endParaRPr lang="de-CH" dirty="0"/>
          </a:p>
          <a:p>
            <a:pPr lvl="1"/>
            <a:endParaRPr lang="de-CH" dirty="0"/>
          </a:p>
          <a:p>
            <a:pPr lvl="1"/>
            <a:r>
              <a:rPr lang="de-CH" dirty="0" smtClean="0"/>
              <a:t>Vorstellungsgespräch</a:t>
            </a:r>
          </a:p>
          <a:p>
            <a:endParaRPr lang="de-CH" dirty="0"/>
          </a:p>
          <a:p>
            <a:r>
              <a:rPr lang="de-CH" dirty="0"/>
              <a:t>Anmeldung </a:t>
            </a:r>
            <a:r>
              <a:rPr lang="de-CH" dirty="0" smtClean="0"/>
              <a:t>unter: </a:t>
            </a:r>
          </a:p>
          <a:p>
            <a:r>
              <a:rPr lang="de-CH" dirty="0" smtClean="0">
                <a:hlinkClick r:id="rId3"/>
              </a:rPr>
              <a:t>www.be.ch/biz-veranstaltungen</a:t>
            </a:r>
            <a:endParaRPr lang="de-CH" dirty="0" smtClean="0"/>
          </a:p>
          <a:p>
            <a:endParaRPr lang="de-CH" dirty="0" smtClean="0"/>
          </a:p>
          <a:p>
            <a:endParaRPr lang="de-CH" dirty="0"/>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9165" y="2204864"/>
            <a:ext cx="5327219" cy="3551479"/>
          </a:xfrm>
          <a:prstGeom prst="rect">
            <a:avLst/>
          </a:prstGeom>
        </p:spPr>
      </p:pic>
    </p:spTree>
    <p:extLst>
      <p:ext uri="{BB962C8B-B14F-4D97-AF65-F5344CB8AC3E}">
        <p14:creationId xmlns:p14="http://schemas.microsoft.com/office/powerpoint/2010/main" val="563907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BIZ-Veranstaltungsprogramm</a:t>
            </a: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2AD375-037F-43D0-B059-5172DA06796A}" type="slidenum">
              <a:rPr kumimoji="0" lang="de-CH" sz="82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CH" sz="82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Inhaltsplatzhalter 6"/>
          <p:cNvSpPr>
            <a:spLocks noGrp="1"/>
          </p:cNvSpPr>
          <p:nvPr>
            <p:ph sz="half" idx="1"/>
          </p:nvPr>
        </p:nvSpPr>
        <p:spPr>
          <a:xfrm>
            <a:off x="838200" y="1940195"/>
            <a:ext cx="5113784" cy="1200773"/>
          </a:xfrm>
        </p:spPr>
        <p:txBody>
          <a:bodyPr/>
          <a:lstStyle/>
          <a:p>
            <a:endParaRPr lang="de-CH" dirty="0" smtClean="0">
              <a:hlinkClick r:id="rId3"/>
            </a:endParaRPr>
          </a:p>
          <a:p>
            <a:r>
              <a:rPr lang="de-CH" sz="1800" dirty="0" smtClean="0">
                <a:hlinkClick r:id="rId3"/>
              </a:rPr>
              <a:t>www.be.ch/biz-veranstaltungen</a:t>
            </a:r>
            <a:r>
              <a:rPr lang="de-CH" sz="1800" dirty="0" smtClean="0"/>
              <a:t> </a:t>
            </a:r>
            <a:endParaRPr lang="de-CH" sz="1800" dirty="0"/>
          </a:p>
          <a:p>
            <a:r>
              <a:rPr lang="de-CH" sz="1800" dirty="0" smtClean="0">
                <a:hlinkClick r:id="rId4"/>
              </a:rPr>
              <a:t>www.facebook.com/BIZOPBerne</a:t>
            </a:r>
            <a:r>
              <a:rPr lang="de-CH" sz="1800" dirty="0" smtClean="0"/>
              <a:t> </a:t>
            </a:r>
            <a:endParaRPr lang="de-CH" sz="1800" dirty="0"/>
          </a:p>
        </p:txBody>
      </p:sp>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7808" y="2133981"/>
            <a:ext cx="6551214" cy="4364340"/>
          </a:xfrm>
          <a:prstGeom prst="rect">
            <a:avLst/>
          </a:prstGeom>
          <a:ln>
            <a:noFill/>
          </a:ln>
          <a:effectLst>
            <a:outerShdw blurRad="292100" dist="139700" dir="2700000" algn="tl" rotWithShape="0">
              <a:srgbClr val="333333">
                <a:alpha val="65000"/>
              </a:srgbClr>
            </a:outerShdw>
          </a:effectLst>
        </p:spPr>
      </p:pic>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74574" y="1071564"/>
            <a:ext cx="2808312" cy="5639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2860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smtClean="0"/>
              <a:t>Herzlichen Dank!</a:t>
            </a:r>
            <a:endParaRPr lang="de-CH" dirty="0"/>
          </a:p>
        </p:txBody>
      </p:sp>
      <p:sp>
        <p:nvSpPr>
          <p:cNvPr id="3" name="Untertitel 2"/>
          <p:cNvSpPr>
            <a:spLocks noGrp="1"/>
          </p:cNvSpPr>
          <p:nvPr>
            <p:ph type="subTitle" idx="1"/>
          </p:nvPr>
        </p:nvSpPr>
        <p:spPr/>
        <p:txBody>
          <a:bodyPr/>
          <a:lstStyle/>
          <a:p>
            <a:endParaRPr lang="de-CH" dirty="0"/>
          </a:p>
        </p:txBody>
      </p:sp>
      <p:sp>
        <p:nvSpPr>
          <p:cNvPr id="6" name="Foliennummernplatzhalter 5"/>
          <p:cNvSpPr>
            <a:spLocks noGrp="1"/>
          </p:cNvSpPr>
          <p:nvPr>
            <p:ph type="sldNum" sz="quarter" idx="12"/>
          </p:nvPr>
        </p:nvSpPr>
        <p:spPr/>
        <p:txBody>
          <a:bodyPr/>
          <a:lstStyle/>
          <a:p>
            <a:fld id="{442AD375-037F-43D0-B059-5172DA06796A}" type="slidenum">
              <a:rPr lang="de-CH" smtClean="0"/>
              <a:pPr/>
              <a:t>24</a:t>
            </a:fld>
            <a:endParaRPr lang="de-CH" dirty="0"/>
          </a:p>
        </p:txBody>
      </p:sp>
      <p:pic>
        <p:nvPicPr>
          <p:cNvPr id="7" name="Bildplatzhalter 3"/>
          <p:cNvPicPr>
            <a:picLocks noChangeAspect="1"/>
          </p:cNvPicPr>
          <p:nvPr/>
        </p:nvPicPr>
        <p:blipFill rotWithShape="1">
          <a:blip r:embed="rId3" cstate="print">
            <a:extLst>
              <a:ext uri="{28A0092B-C50C-407E-A947-70E740481C1C}">
                <a14:useLocalDpi xmlns:a14="http://schemas.microsoft.com/office/drawing/2010/main" val="0"/>
              </a:ext>
            </a:extLst>
          </a:blip>
          <a:srcRect l="22221" t="7991" r="20469" b="7991"/>
          <a:stretch/>
        </p:blipFill>
        <p:spPr>
          <a:xfrm>
            <a:off x="6168008" y="1052736"/>
            <a:ext cx="4919319" cy="4806012"/>
          </a:xfrm>
          <a:prstGeom prst="rect">
            <a:avLst/>
          </a:prstGeom>
        </p:spPr>
      </p:pic>
    </p:spTree>
    <p:extLst>
      <p:ext uri="{BB962C8B-B14F-4D97-AF65-F5344CB8AC3E}">
        <p14:creationId xmlns:p14="http://schemas.microsoft.com/office/powerpoint/2010/main" val="2977379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Das wünschen sich Jugendliche von ihren Eltern</a:t>
            </a:r>
            <a:br>
              <a:rPr lang="de-CH" dirty="0"/>
            </a:b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3</a:t>
            </a:fld>
            <a:endParaRPr lang="de-CH" dirty="0"/>
          </a:p>
        </p:txBody>
      </p:sp>
      <p:pic>
        <p:nvPicPr>
          <p:cNvPr id="6" name="Inhaltsplatzhalt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508549" y="710023"/>
            <a:ext cx="3643212" cy="6476821"/>
          </a:xfrm>
          <a:prstGeom prst="rect">
            <a:avLst/>
          </a:prstGeom>
        </p:spPr>
      </p:pic>
      <p:pic>
        <p:nvPicPr>
          <p:cNvPr id="7" name="interviews_J_kurz.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1660" y="5321224"/>
            <a:ext cx="448816" cy="410836"/>
          </a:xfrm>
          <a:prstGeom prst="rect">
            <a:avLst/>
          </a:prstGeom>
        </p:spPr>
      </p:pic>
    </p:spTree>
    <p:extLst>
      <p:ext uri="{BB962C8B-B14F-4D97-AF65-F5344CB8AC3E}">
        <p14:creationId xmlns:p14="http://schemas.microsoft.com/office/powerpoint/2010/main" val="2775405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p:cNvPicPr>
            <a:picLocks noGrp="1" noChangeAspect="1"/>
          </p:cNvPicPr>
          <p:nvPr>
            <p:ph type="pic" sz="quarter" idx="15"/>
          </p:nvPr>
        </p:nvPicPr>
        <p:blipFill>
          <a:blip r:embed="rId3">
            <a:extLst>
              <a:ext uri="{28A0092B-C50C-407E-A947-70E740481C1C}">
                <a14:useLocalDpi xmlns:a14="http://schemas.microsoft.com/office/drawing/2010/main" val="0"/>
              </a:ext>
            </a:extLst>
          </a:blip>
          <a:stretch>
            <a:fillRect/>
          </a:stretch>
        </p:blipFill>
        <p:spPr>
          <a:xfrm>
            <a:off x="2135446" y="1208625"/>
            <a:ext cx="8002766" cy="5649375"/>
          </a:xfrm>
          <a:noFill/>
        </p:spPr>
      </p:pic>
      <p:sp>
        <p:nvSpPr>
          <p:cNvPr id="2" name="Titel 1">
            <a:extLst>
              <a:ext uri="{FF2B5EF4-FFF2-40B4-BE49-F238E27FC236}">
                <a16:creationId xmlns:a16="http://schemas.microsoft.com/office/drawing/2014/main" id="{DA7CC7FC-9400-45C0-AEE5-559DC7B81768}"/>
              </a:ext>
            </a:extLst>
          </p:cNvPr>
          <p:cNvSpPr>
            <a:spLocks noGrp="1"/>
          </p:cNvSpPr>
          <p:nvPr>
            <p:ph type="title"/>
          </p:nvPr>
        </p:nvSpPr>
        <p:spPr/>
        <p:txBody>
          <a:bodyPr/>
          <a:lstStyle/>
          <a:p>
            <a:r>
              <a:rPr lang="de-CH" dirty="0" smtClean="0"/>
              <a:t>Unterstützung bei der Berufswahl</a:t>
            </a:r>
            <a:endParaRPr lang="de-CH" dirty="0"/>
          </a:p>
        </p:txBody>
      </p:sp>
      <p:sp>
        <p:nvSpPr>
          <p:cNvPr id="6" name="Foliennummernplatzhalter 5">
            <a:extLst>
              <a:ext uri="{FF2B5EF4-FFF2-40B4-BE49-F238E27FC236}">
                <a16:creationId xmlns:a16="http://schemas.microsoft.com/office/drawing/2014/main" id="{B74ED3FD-0C67-4C9B-8116-779F4B8A0B57}"/>
              </a:ext>
            </a:extLst>
          </p:cNvPr>
          <p:cNvSpPr>
            <a:spLocks noGrp="1"/>
          </p:cNvSpPr>
          <p:nvPr>
            <p:ph type="sldNum" sz="quarter" idx="12"/>
          </p:nvPr>
        </p:nvSpPr>
        <p:spPr/>
        <p:txBody>
          <a:bodyPr/>
          <a:lstStyle/>
          <a:p>
            <a:fld id="{442AD375-037F-43D0-B059-5172DA06796A}" type="slidenum">
              <a:rPr lang="de-CH" smtClean="0"/>
              <a:pPr/>
              <a:t>4</a:t>
            </a:fld>
            <a:endParaRPr lang="de-CH" dirty="0"/>
          </a:p>
        </p:txBody>
      </p:sp>
    </p:spTree>
    <p:extLst>
      <p:ext uri="{BB962C8B-B14F-4D97-AF65-F5344CB8AC3E}">
        <p14:creationId xmlns:p14="http://schemas.microsoft.com/office/powerpoint/2010/main" val="1967211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4"/>
          <p:cNvPicPr>
            <a:picLocks noGrp="1" noChangeAspect="1"/>
          </p:cNvPicPr>
          <p:nvPr>
            <p:ph type="pic" sz="quarter" idx="15"/>
          </p:nvPr>
        </p:nvPicPr>
        <p:blipFill rotWithShape="1">
          <a:blip r:embed="rId3"/>
          <a:srcRect l="-15005" t="-1625" r="-14242" b="-860"/>
          <a:stretch/>
        </p:blipFill>
        <p:spPr>
          <a:prstGeom prst="rect">
            <a:avLst/>
          </a:prstGeom>
          <a:noFill/>
        </p:spPr>
      </p:pic>
    </p:spTree>
    <p:extLst>
      <p:ext uri="{BB962C8B-B14F-4D97-AF65-F5344CB8AC3E}">
        <p14:creationId xmlns:p14="http://schemas.microsoft.com/office/powerpoint/2010/main" val="1039902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quarter" idx="4294967295"/>
          </p:nvPr>
        </p:nvPicPr>
        <p:blipFill>
          <a:blip r:embed="rId3"/>
          <a:stretch>
            <a:fillRect/>
          </a:stretch>
        </p:blipFill>
        <p:spPr>
          <a:xfrm>
            <a:off x="788988" y="-3302000"/>
            <a:ext cx="11403012" cy="9577388"/>
          </a:xfrm>
          <a:prstGeom prst="rect">
            <a:avLst/>
          </a:prstGeom>
        </p:spPr>
      </p:pic>
    </p:spTree>
    <p:extLst>
      <p:ext uri="{BB962C8B-B14F-4D97-AF65-F5344CB8AC3E}">
        <p14:creationId xmlns:p14="http://schemas.microsoft.com/office/powerpoint/2010/main" val="3113434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Ich und mein Beruf</a:t>
            </a:r>
            <a:endParaRPr lang="de-CH" dirty="0"/>
          </a:p>
        </p:txBody>
      </p:sp>
      <p:sp>
        <p:nvSpPr>
          <p:cNvPr id="6" name="Foliennummernplatzhalter 5"/>
          <p:cNvSpPr>
            <a:spLocks noGrp="1"/>
          </p:cNvSpPr>
          <p:nvPr>
            <p:ph type="sldNum" sz="quarter" idx="12"/>
          </p:nvPr>
        </p:nvSpPr>
        <p:spPr/>
        <p:txBody>
          <a:bodyPr/>
          <a:lstStyle/>
          <a:p>
            <a:fld id="{442AD375-037F-43D0-B059-5172DA06796A}" type="slidenum">
              <a:rPr lang="de-CH" smtClean="0"/>
              <a:pPr/>
              <a:t>7</a:t>
            </a:fld>
            <a:endParaRPr lang="de-CH"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839278" y="2213574"/>
            <a:ext cx="5580800" cy="3707083"/>
          </a:xfrm>
          <a:prstGeom prst="rect">
            <a:avLst/>
          </a:prstGeom>
          <a:noFill/>
          <a:extLst>
            <a:ext uri="{909E8E84-426E-40DD-AFC4-6F175D3DCCD1}">
              <a14:hiddenFill xmlns:a14="http://schemas.microsoft.com/office/drawing/2010/main">
                <a:solidFill>
                  <a:srgbClr val="FFFFFF"/>
                </a:solidFill>
              </a14:hiddenFill>
            </a:ext>
          </a:extLst>
        </p:spPr>
      </p:pic>
      <p:sp>
        <p:nvSpPr>
          <p:cNvPr id="9" name="Ellipse 8"/>
          <p:cNvSpPr/>
          <p:nvPr/>
        </p:nvSpPr>
        <p:spPr>
          <a:xfrm>
            <a:off x="5879976" y="717084"/>
            <a:ext cx="2992463" cy="2992979"/>
          </a:xfrm>
          <a:prstGeom prst="ellipse">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Ellipse 9"/>
          <p:cNvSpPr/>
          <p:nvPr/>
        </p:nvSpPr>
        <p:spPr>
          <a:xfrm>
            <a:off x="8328248" y="2927678"/>
            <a:ext cx="2992463" cy="2992979"/>
          </a:xfrm>
          <a:prstGeom prst="ellipse">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Ellipse 4"/>
          <p:cNvSpPr txBox="1"/>
          <p:nvPr/>
        </p:nvSpPr>
        <p:spPr>
          <a:xfrm>
            <a:off x="6318211" y="944524"/>
            <a:ext cx="2115992" cy="2116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CH" sz="2000" b="1" kern="1200" dirty="0" smtClean="0">
                <a:solidFill>
                  <a:schemeClr val="bg1"/>
                </a:solidFill>
              </a:rPr>
              <a:t>ICH</a:t>
            </a:r>
            <a:r>
              <a:rPr lang="de-CH" sz="2000" kern="1200" dirty="0" smtClean="0">
                <a:solidFill>
                  <a:schemeClr val="bg1"/>
                </a:solidFill>
              </a:rPr>
              <a:t/>
            </a:r>
            <a:br>
              <a:rPr lang="de-CH" sz="2000" kern="1200" dirty="0" smtClean="0">
                <a:solidFill>
                  <a:schemeClr val="bg1"/>
                </a:solidFill>
              </a:rPr>
            </a:br>
            <a:endParaRPr lang="de-CH" sz="2000" kern="1200" dirty="0" smtClean="0">
              <a:solidFill>
                <a:schemeClr val="bg1"/>
              </a:solidFill>
            </a:endParaRPr>
          </a:p>
          <a:p>
            <a:pPr lvl="0" algn="ctr" defTabSz="889000">
              <a:spcBef>
                <a:spcPct val="0"/>
              </a:spcBef>
              <a:spcAft>
                <a:spcPct val="35000"/>
              </a:spcAft>
            </a:pPr>
            <a:r>
              <a:rPr lang="de-CH" sz="2000" kern="1200" dirty="0" smtClean="0">
                <a:solidFill>
                  <a:schemeClr val="bg1"/>
                </a:solidFill>
              </a:rPr>
              <a:t>Interessen</a:t>
            </a:r>
            <a:br>
              <a:rPr lang="de-CH" sz="2000" kern="1200" dirty="0" smtClean="0">
                <a:solidFill>
                  <a:schemeClr val="bg1"/>
                </a:solidFill>
              </a:rPr>
            </a:br>
            <a:r>
              <a:rPr lang="de-CH" sz="2000" kern="1200" dirty="0" smtClean="0">
                <a:solidFill>
                  <a:schemeClr val="bg1"/>
                </a:solidFill>
              </a:rPr>
              <a:t>Fähigkeiten Bedürfnisse</a:t>
            </a:r>
            <a:endParaRPr lang="de-CH" sz="2000" kern="1200" dirty="0">
              <a:solidFill>
                <a:schemeClr val="bg1"/>
              </a:solidFill>
            </a:endParaRPr>
          </a:p>
        </p:txBody>
      </p:sp>
      <p:sp>
        <p:nvSpPr>
          <p:cNvPr id="12" name="Ellipse 6"/>
          <p:cNvSpPr txBox="1"/>
          <p:nvPr/>
        </p:nvSpPr>
        <p:spPr>
          <a:xfrm>
            <a:off x="8604499" y="3102099"/>
            <a:ext cx="2439959" cy="2452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CH" sz="2000" b="1" kern="1200" dirty="0" smtClean="0">
                <a:solidFill>
                  <a:schemeClr val="bg1"/>
                </a:solidFill>
              </a:rPr>
              <a:t>BERUF</a:t>
            </a:r>
            <a:br>
              <a:rPr lang="de-CH" sz="2000" b="1" kern="1200" dirty="0" smtClean="0">
                <a:solidFill>
                  <a:schemeClr val="bg1"/>
                </a:solidFill>
              </a:rPr>
            </a:br>
            <a:endParaRPr lang="de-CH" sz="2000" b="1" kern="1200" dirty="0" smtClean="0">
              <a:solidFill>
                <a:schemeClr val="bg1"/>
              </a:solidFill>
            </a:endParaRPr>
          </a:p>
          <a:p>
            <a:pPr lvl="0" algn="ctr" defTabSz="711200">
              <a:spcBef>
                <a:spcPct val="0"/>
              </a:spcBef>
              <a:spcAft>
                <a:spcPct val="35000"/>
              </a:spcAft>
            </a:pPr>
            <a:r>
              <a:rPr lang="de-CH" sz="2000" kern="1200" dirty="0" smtClean="0">
                <a:solidFill>
                  <a:schemeClr val="bg1"/>
                </a:solidFill>
              </a:rPr>
              <a:t>Anforderungen</a:t>
            </a:r>
            <a:br>
              <a:rPr lang="de-CH" sz="2000" kern="1200" dirty="0" smtClean="0">
                <a:solidFill>
                  <a:schemeClr val="bg1"/>
                </a:solidFill>
              </a:rPr>
            </a:br>
            <a:r>
              <a:rPr lang="de-CH" sz="2000" kern="1200" dirty="0" smtClean="0">
                <a:solidFill>
                  <a:schemeClr val="bg1"/>
                </a:solidFill>
              </a:rPr>
              <a:t>Tätigkeiten</a:t>
            </a:r>
            <a:br>
              <a:rPr lang="de-CH" sz="2000" kern="1200" dirty="0" smtClean="0">
                <a:solidFill>
                  <a:schemeClr val="bg1"/>
                </a:solidFill>
              </a:rPr>
            </a:br>
            <a:r>
              <a:rPr lang="de-CH" sz="2000" kern="1200" dirty="0" smtClean="0">
                <a:solidFill>
                  <a:schemeClr val="bg1"/>
                </a:solidFill>
              </a:rPr>
              <a:t>Arbeitsbedingungen</a:t>
            </a:r>
            <a:endParaRPr lang="de-CH" sz="2000" kern="1200" dirty="0">
              <a:solidFill>
                <a:schemeClr val="bg1"/>
              </a:solidFill>
            </a:endParaRPr>
          </a:p>
        </p:txBody>
      </p:sp>
    </p:spTree>
    <p:extLst>
      <p:ext uri="{BB962C8B-B14F-4D97-AF65-F5344CB8AC3E}">
        <p14:creationId xmlns:p14="http://schemas.microsoft.com/office/powerpoint/2010/main" val="196638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7CC7FC-9400-45C0-AEE5-559DC7B81768}"/>
              </a:ext>
            </a:extLst>
          </p:cNvPr>
          <p:cNvSpPr>
            <a:spLocks noGrp="1"/>
          </p:cNvSpPr>
          <p:nvPr>
            <p:ph type="title"/>
          </p:nvPr>
        </p:nvSpPr>
        <p:spPr/>
        <p:txBody>
          <a:bodyPr/>
          <a:lstStyle/>
          <a:p>
            <a:r>
              <a:rPr lang="de-CH" dirty="0" smtClean="0"/>
              <a:t>Wichtige Adressen</a:t>
            </a:r>
            <a:endParaRPr lang="de-CH" dirty="0"/>
          </a:p>
        </p:txBody>
      </p:sp>
      <p:sp>
        <p:nvSpPr>
          <p:cNvPr id="6" name="Foliennummernplatzhalter 5">
            <a:extLst>
              <a:ext uri="{FF2B5EF4-FFF2-40B4-BE49-F238E27FC236}">
                <a16:creationId xmlns:a16="http://schemas.microsoft.com/office/drawing/2014/main" id="{B74ED3FD-0C67-4C9B-8116-779F4B8A0B57}"/>
              </a:ext>
            </a:extLst>
          </p:cNvPr>
          <p:cNvSpPr>
            <a:spLocks noGrp="1"/>
          </p:cNvSpPr>
          <p:nvPr>
            <p:ph type="sldNum" sz="quarter" idx="12"/>
          </p:nvPr>
        </p:nvSpPr>
        <p:spPr/>
        <p:txBody>
          <a:bodyPr/>
          <a:lstStyle/>
          <a:p>
            <a:fld id="{442AD375-037F-43D0-B059-5172DA06796A}" type="slidenum">
              <a:rPr lang="de-CH" smtClean="0"/>
              <a:pPr/>
              <a:t>8</a:t>
            </a:fld>
            <a:endParaRPr lang="de-CH" dirty="0"/>
          </a:p>
        </p:txBody>
      </p:sp>
      <p:pic>
        <p:nvPicPr>
          <p:cNvPr id="13" name="Inhaltsplatzhalter 4">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 b="5243"/>
          <a:stretch/>
        </p:blipFill>
        <p:spPr>
          <a:xfrm>
            <a:off x="6096000" y="2357182"/>
            <a:ext cx="5567656" cy="2653831"/>
          </a:xfrm>
          <a:prstGeom prst="rect">
            <a:avLst/>
          </a:prstGeom>
          <a:ln>
            <a:solidFill>
              <a:schemeClr val="bg1"/>
            </a:solidFill>
          </a:ln>
        </p:spPr>
      </p:pic>
      <p:sp>
        <p:nvSpPr>
          <p:cNvPr id="8" name="Textplatzhalter 3"/>
          <p:cNvSpPr txBox="1">
            <a:spLocks/>
          </p:cNvSpPr>
          <p:nvPr/>
        </p:nvSpPr>
        <p:spPr>
          <a:xfrm>
            <a:off x="838200" y="5095302"/>
            <a:ext cx="4532121" cy="382523"/>
          </a:xfrm>
          <a:prstGeom prst="rect">
            <a:avLst/>
          </a:prstGeom>
        </p:spPr>
        <p:txBody>
          <a:bodyPr lIns="0" tIns="0" rIns="0" bIns="0" anchor="b" anchorCtr="0"/>
          <a:lstStyle>
            <a:lvl1pPr marL="0" indent="0" algn="l" defTabSz="457200" rtl="0" eaLnBrk="1" latinLnBrk="0" hangingPunct="1">
              <a:spcBef>
                <a:spcPct val="20000"/>
              </a:spcBef>
              <a:buFont typeface="Arial"/>
              <a:buNone/>
              <a:defRPr sz="15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de-CH" sz="2000" b="0" i="0" u="none" strike="noStrike" kern="1200" cap="none" spc="0" normalizeH="0" baseline="0" noProof="0" dirty="0" smtClean="0">
                <a:ln>
                  <a:noFill/>
                </a:ln>
                <a:solidFill>
                  <a:prstClr val="black"/>
                </a:solidFill>
                <a:effectLst/>
                <a:uLnTx/>
                <a:uFillTx/>
                <a:latin typeface="Arial" panose="020B0604020202020204"/>
                <a:ea typeface="+mn-ea"/>
                <a:cs typeface="+mn-cs"/>
                <a:hlinkClick r:id="rId5"/>
              </a:rPr>
              <a:t>www.be.ch/biz</a:t>
            </a:r>
            <a:r>
              <a:rPr kumimoji="0" lang="de-CH" sz="2000" b="0" i="0" u="none" strike="noStrike" kern="1200" cap="none" spc="0" normalizeH="0" baseline="0" noProof="0" dirty="0" smtClean="0">
                <a:ln>
                  <a:noFill/>
                </a:ln>
                <a:solidFill>
                  <a:prstClr val="black"/>
                </a:solidFill>
                <a:effectLst/>
                <a:uLnTx/>
                <a:uFillTx/>
                <a:latin typeface="Arial" panose="020B0604020202020204"/>
                <a:ea typeface="+mn-ea"/>
                <a:cs typeface="+mn-cs"/>
                <a:hlinkClick r:id="rId6"/>
              </a:rPr>
              <a:t> </a:t>
            </a:r>
            <a:endParaRPr kumimoji="0" lang="de-CH"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platzhalter 3"/>
          <p:cNvSpPr txBox="1">
            <a:spLocks/>
          </p:cNvSpPr>
          <p:nvPr/>
        </p:nvSpPr>
        <p:spPr>
          <a:xfrm>
            <a:off x="6168008" y="5095301"/>
            <a:ext cx="4532121" cy="382523"/>
          </a:xfrm>
          <a:prstGeom prst="rect">
            <a:avLst/>
          </a:prstGeom>
        </p:spPr>
        <p:txBody>
          <a:bodyPr lIns="0" tIns="0" rIns="0" bIns="0" anchor="b" anchorCtr="0"/>
          <a:lstStyle>
            <a:lvl1pPr marL="0" indent="0" algn="l" defTabSz="457200" rtl="0" eaLnBrk="1" latinLnBrk="0" hangingPunct="1">
              <a:spcBef>
                <a:spcPct val="20000"/>
              </a:spcBef>
              <a:buFont typeface="Arial"/>
              <a:buNone/>
              <a:defRPr sz="15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de-CH" sz="2000" b="0" i="0" u="none" strike="noStrike" kern="1200" cap="none" spc="0" normalizeH="0" baseline="0" noProof="0" dirty="0" smtClean="0">
                <a:ln>
                  <a:noFill/>
                </a:ln>
                <a:solidFill>
                  <a:prstClr val="black"/>
                </a:solidFill>
                <a:effectLst/>
                <a:uLnTx/>
                <a:uFillTx/>
                <a:latin typeface="Arial" panose="020B0604020202020204"/>
                <a:ea typeface="+mn-ea"/>
                <a:cs typeface="+mn-cs"/>
                <a:hlinkClick r:id="rId3"/>
              </a:rPr>
              <a:t>www.berufsberatung.ch</a:t>
            </a:r>
            <a:endParaRPr kumimoji="0" lang="de-CH"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Grafik 2">
            <a:hlinkClick r:id="rId7"/>
          </p:cNvPr>
          <p:cNvPicPr>
            <a:picLocks noChangeAspect="1"/>
          </p:cNvPicPr>
          <p:nvPr/>
        </p:nvPicPr>
        <p:blipFill>
          <a:blip r:embed="rId8"/>
          <a:stretch>
            <a:fillRect/>
          </a:stretch>
        </p:blipFill>
        <p:spPr>
          <a:xfrm>
            <a:off x="731050" y="2357182"/>
            <a:ext cx="5107260" cy="2653831"/>
          </a:xfrm>
          <a:prstGeom prst="rect">
            <a:avLst/>
          </a:prstGeom>
        </p:spPr>
      </p:pic>
    </p:spTree>
    <p:extLst>
      <p:ext uri="{BB962C8B-B14F-4D97-AF65-F5344CB8AC3E}">
        <p14:creationId xmlns:p14="http://schemas.microsoft.com/office/powerpoint/2010/main" val="1559131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Lehrstellenbörse 26. / 27. August 2022</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9</a:t>
            </a:fld>
            <a:endParaRPr lang="de-CH" dirty="0"/>
          </a:p>
        </p:txBody>
      </p:sp>
      <p:pic>
        <p:nvPicPr>
          <p:cNvPr id="6" name="Grafik 5"/>
          <p:cNvPicPr>
            <a:picLocks noChangeAspect="1"/>
          </p:cNvPicPr>
          <p:nvPr/>
        </p:nvPicPr>
        <p:blipFill>
          <a:blip r:embed="rId3"/>
          <a:stretch>
            <a:fillRect/>
          </a:stretch>
        </p:blipFill>
        <p:spPr>
          <a:xfrm>
            <a:off x="838200" y="1988840"/>
            <a:ext cx="6176739" cy="4365104"/>
          </a:xfrm>
          <a:prstGeom prst="rect">
            <a:avLst/>
          </a:prstGeom>
        </p:spPr>
      </p:pic>
    </p:spTree>
    <p:extLst>
      <p:ext uri="{BB962C8B-B14F-4D97-AF65-F5344CB8AC3E}">
        <p14:creationId xmlns:p14="http://schemas.microsoft.com/office/powerpoint/2010/main" val="18549956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j.RzG9EYNES1PhdC1ukIXw"/>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enutzerdefiniertes Design">
  <a:themeElements>
    <a:clrScheme name="Kanton Bern">
      <a:dk1>
        <a:sysClr val="windowText" lastClr="000000"/>
      </a:dk1>
      <a:lt1>
        <a:sysClr val="window" lastClr="FFFFFF"/>
      </a:lt1>
      <a:dk2>
        <a:srgbClr val="63737B"/>
      </a:dk2>
      <a:lt2>
        <a:srgbClr val="B1B9BD"/>
      </a:lt2>
      <a:accent1>
        <a:srgbClr val="3C505A"/>
      </a:accent1>
      <a:accent2>
        <a:srgbClr val="96D7F0"/>
      </a:accent2>
      <a:accent3>
        <a:srgbClr val="A0C7A0"/>
      </a:accent3>
      <a:accent4>
        <a:srgbClr val="E1D2C6"/>
      </a:accent4>
      <a:accent5>
        <a:srgbClr val="644B41"/>
      </a:accent5>
      <a:accent6>
        <a:srgbClr val="EA161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blipFill>
          <a:blip xmlns:r="http://schemas.openxmlformats.org/officeDocument/2006/relationships" r:embed="rId1"/>
          <a:stretch>
            <a:fillRect/>
          </a:stretch>
        </a:blip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BIZ_Präsentation_PowerPoint_DE.potx" id="{9989132B-CD13-4542-96C3-2DC0C1F2B9CC}" vid="{D38402D9-D26E-41CD-BE8B-F7D824223F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BIZ_Präsentation_PowerPoint_DE</Template>
  <TotalTime>0</TotalTime>
  <Words>3016</Words>
  <Application>Microsoft Office PowerPoint</Application>
  <PresentationFormat>Breitbild</PresentationFormat>
  <Paragraphs>471</Paragraphs>
  <Slides>24</Slides>
  <Notes>23</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24</vt:i4>
      </vt:variant>
    </vt:vector>
  </HeadingPairs>
  <TitlesOfParts>
    <vt:vector size="29" baseType="lpstr">
      <vt:lpstr>Arial</vt:lpstr>
      <vt:lpstr>HelveticaNeueLT Std Med</vt:lpstr>
      <vt:lpstr>Symbol</vt:lpstr>
      <vt:lpstr>Times New Roman</vt:lpstr>
      <vt:lpstr>Benutzerdefiniertes Design</vt:lpstr>
      <vt:lpstr>Herzlich willkommen </vt:lpstr>
      <vt:lpstr>Unsere Themen heute</vt:lpstr>
      <vt:lpstr>Das wünschen sich Jugendliche von ihren Eltern </vt:lpstr>
      <vt:lpstr>Unterstützung bei der Berufswahl</vt:lpstr>
      <vt:lpstr>PowerPoint-Präsentation</vt:lpstr>
      <vt:lpstr>PowerPoint-Präsentation</vt:lpstr>
      <vt:lpstr>Ich und mein Beruf</vt:lpstr>
      <vt:lpstr>Wichtige Adressen</vt:lpstr>
      <vt:lpstr>Lehrstellenbörse 26. / 27. August 2022</vt:lpstr>
      <vt:lpstr>Berufsmessen</vt:lpstr>
      <vt:lpstr>Berufsinfotag BIT  9. November 2022</vt:lpstr>
      <vt:lpstr>Erste Einblicke in die Berufswelt</vt:lpstr>
      <vt:lpstr>Schnupperlehre auswerten</vt:lpstr>
      <vt:lpstr>Listen der Lehrbetriebe</vt:lpstr>
      <vt:lpstr>Alternativen – Plan B</vt:lpstr>
      <vt:lpstr>Lehrstellensuche</vt:lpstr>
      <vt:lpstr>Freie Lehrstellen</vt:lpstr>
      <vt:lpstr>Erklärvideo: Bildungssystem</vt:lpstr>
      <vt:lpstr>Vielfältige Bildungswege</vt:lpstr>
      <vt:lpstr>Weiter in die Schule </vt:lpstr>
      <vt:lpstr>Angebote BIZ</vt:lpstr>
      <vt:lpstr>Workshops für Jugendliche im BIZ (8. / 9. Klasse)</vt:lpstr>
      <vt:lpstr>BIZ-Veranstaltungsprogramm</vt:lpstr>
      <vt:lpstr>Herzlichen Dank!</vt:lpstr>
    </vt:vector>
  </TitlesOfParts>
  <Company>Kanton Bern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(maximal 2 Zeilen)</dc:title>
  <dc:creator>Griesbach Anna, BKD-MBA-BSLB-ZD</dc:creator>
  <cp:lastModifiedBy>Galli Fabienne, BKD-MBA-BSLB-BIZ-E_O-BIZ-LANGNAU</cp:lastModifiedBy>
  <cp:revision>85</cp:revision>
  <cp:lastPrinted>2018-09-06T06:44:02Z</cp:lastPrinted>
  <dcterms:created xsi:type="dcterms:W3CDTF">2022-02-14T15:50:35Z</dcterms:created>
  <dcterms:modified xsi:type="dcterms:W3CDTF">2022-06-10T18:46:34Z</dcterms:modified>
</cp:coreProperties>
</file>